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7" r:id="rId28"/>
    <p:sldId id="288" r:id="rId29"/>
    <p:sldId id="283" r:id="rId30"/>
    <p:sldId id="286" r:id="rId31"/>
    <p:sldId id="289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6B9AF66-8A83-4EC3-A811-24376F3FF361}">
          <p14:sldIdLst>
            <p14:sldId id="257"/>
            <p14:sldId id="258"/>
          </p14:sldIdLst>
        </p14:section>
        <p14:section name="Introduction" id="{877755C7-022E-408E-B0E3-930512E5E3D2}">
          <p14:sldIdLst>
            <p14:sldId id="259"/>
            <p14:sldId id="260"/>
            <p14:sldId id="261"/>
            <p14:sldId id="262"/>
          </p14:sldIdLst>
        </p14:section>
        <p14:section name="Proposed Method" id="{FCEC921E-2B5D-4AB1-AF10-181DB5C628CE}">
          <p14:sldIdLst>
            <p14:sldId id="264"/>
            <p14:sldId id="265"/>
            <p14:sldId id="263"/>
          </p14:sldIdLst>
        </p14:section>
        <p14:section name="Object Detection Model (YOLOv7)" id="{F02B5BB2-203D-4FF2-AFA6-C57BCF439EFA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Trajectory Management Mechanism" id="{264D0467-DE38-4CDE-8EBD-E3A46E614AD4}">
          <p14:sldIdLst>
            <p14:sldId id="276"/>
            <p14:sldId id="277"/>
          </p14:sldIdLst>
        </p14:section>
        <p14:section name="Bounce Detection Method" id="{C19E2B8E-F1C3-403F-88A6-60E2985FB777}">
          <p14:sldIdLst>
            <p14:sldId id="278"/>
            <p14:sldId id="279"/>
            <p14:sldId id="280"/>
          </p14:sldIdLst>
        </p14:section>
        <p14:section name="Experimental Results" id="{47414E32-2C65-486F-95C4-67A46C61D778}">
          <p14:sldIdLst>
            <p14:sldId id="282"/>
            <p14:sldId id="281"/>
            <p14:sldId id="287"/>
            <p14:sldId id="288"/>
          </p14:sldIdLst>
        </p14:section>
        <p14:section name="Conclusion" id="{C5895F75-955B-4DFC-9988-C38AA0505909}">
          <p14:sldIdLst>
            <p14:sldId id="283"/>
            <p14:sldId id="286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智絜 康" initials="智絜" lastIdx="1" clrIdx="0">
    <p:extLst>
      <p:ext uri="{19B8F6BF-5375-455C-9EA6-DF929625EA0E}">
        <p15:presenceInfo xmlns:p15="http://schemas.microsoft.com/office/powerpoint/2012/main" userId="1ff0e0edd73c5720" providerId="Windows Live"/>
      </p:ext>
    </p:extLst>
  </p:cmAuthor>
  <p:cmAuthor id="2" name="calvin huang" initials="ch" lastIdx="2" clrIdx="1">
    <p:extLst>
      <p:ext uri="{19B8F6BF-5375-455C-9EA6-DF929625EA0E}">
        <p15:presenceInfo xmlns:p15="http://schemas.microsoft.com/office/powerpoint/2012/main" userId="1df6aeb1be8c7c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4080"/>
    <a:srgbClr val="80C000"/>
    <a:srgbClr val="00C000"/>
    <a:srgbClr val="004000"/>
    <a:srgbClr val="C00080"/>
    <a:srgbClr val="400000"/>
    <a:srgbClr val="008080"/>
    <a:srgbClr val="00008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62" autoAdjust="0"/>
    <p:restoredTop sz="94471" autoAdjust="0"/>
  </p:normalViewPr>
  <p:slideViewPr>
    <p:cSldViewPr snapToGrid="0">
      <p:cViewPr varScale="1">
        <p:scale>
          <a:sx n="106" d="100"/>
          <a:sy n="106" d="100"/>
        </p:scale>
        <p:origin x="149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29433-71FF-4427-8E7F-362E045B0B01}" type="datetimeFigureOut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4398D-640F-4A9E-84B3-21D5AD3142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561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40225"/>
            <a:ext cx="7772400" cy="220662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rgbClr val="16697A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161400"/>
            <a:ext cx="7772400" cy="298367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16697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C07D-2727-4498-8E3C-F31BAB87BFBB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9FCF49B-EF28-483E-9329-2F0BD7D67D71}"/>
              </a:ext>
            </a:extLst>
          </p:cNvPr>
          <p:cNvGrpSpPr/>
          <p:nvPr userDrawn="1"/>
        </p:nvGrpSpPr>
        <p:grpSpPr>
          <a:xfrm>
            <a:off x="1452892" y="2950126"/>
            <a:ext cx="6238216" cy="108000"/>
            <a:chOff x="1490232" y="4608514"/>
            <a:chExt cx="6238216" cy="6508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F59CB0-3C28-41B9-9041-6AA855415975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E12D26B-67AD-4DA3-9933-5D4768421329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E69FBDE-2888-4581-BDB8-22B5DFDDD8D5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D8987DF-1A9A-4F11-B339-9503F33EF871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24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0" y="346077"/>
            <a:ext cx="2664000" cy="72000"/>
          </a:xfrm>
          <a:prstGeom prst="rect">
            <a:avLst/>
          </a:prstGeom>
          <a:solidFill>
            <a:srgbClr val="FFC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0" y="25400"/>
            <a:ext cx="3028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93BA"/>
                </a:solidFill>
              </a:rPr>
              <a:t>Conclusion and Future Work</a:t>
            </a:r>
            <a:endParaRPr lang="zh-TW" altLang="en-US" sz="1600" b="1" dirty="0">
              <a:solidFill>
                <a:srgbClr val="FF93BA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2B1A101-2AA2-49EA-A3EF-B21F3B041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>
              <a:buClr>
                <a:srgbClr val="87BFB0"/>
              </a:buClr>
              <a:defRPr sz="2400"/>
            </a:lvl1pPr>
            <a:lvl2pPr>
              <a:buClr>
                <a:srgbClr val="87BFB0"/>
              </a:buClr>
              <a:defRPr sz="2000"/>
            </a:lvl2pPr>
            <a:lvl3pPr>
              <a:buClr>
                <a:srgbClr val="87BFB0"/>
              </a:buClr>
              <a:defRPr sz="1800"/>
            </a:lvl3pPr>
            <a:lvl4pPr>
              <a:buClr>
                <a:srgbClr val="87BFB0"/>
              </a:buClr>
              <a:defRPr sz="1600"/>
            </a:lvl4pPr>
            <a:lvl5pPr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96868B-253E-48CC-B146-A5DC4F44D464}"/>
              </a:ext>
            </a:extLst>
          </p:cNvPr>
          <p:cNvSpPr/>
          <p:nvPr userDrawn="1"/>
        </p:nvSpPr>
        <p:spPr>
          <a:xfrm>
            <a:off x="2205767" y="345648"/>
            <a:ext cx="468000" cy="72000"/>
          </a:xfrm>
          <a:prstGeom prst="rect">
            <a:avLst/>
          </a:prstGeom>
          <a:solidFill>
            <a:srgbClr val="FF9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8540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userDrawn="1">
  <p:cSld name="章節標題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4"/>
          <p:cNvSpPr txBox="1">
            <a:spLocks noGrp="1"/>
          </p:cNvSpPr>
          <p:nvPr>
            <p:ph type="ctrTitle"/>
          </p:nvPr>
        </p:nvSpPr>
        <p:spPr>
          <a:xfrm>
            <a:off x="382385" y="640225"/>
            <a:ext cx="8075815" cy="2649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697A"/>
              </a:buClr>
              <a:buSzPts val="3600"/>
              <a:buFont typeface="Calibri"/>
              <a:buNone/>
              <a:defRPr sz="5400" b="1">
                <a:solidFill>
                  <a:srgbClr val="16697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44"/>
          <p:cNvSpPr/>
          <p:nvPr/>
        </p:nvSpPr>
        <p:spPr>
          <a:xfrm>
            <a:off x="3885768" y="3384705"/>
            <a:ext cx="1372463" cy="885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2376098-DB8D-4A12-80F0-6D2CF0CF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F0D9747F-BEAB-4657-8BA9-24618EACA52A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0401867-22A2-4190-AFF0-CB4F5A612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1F3EAA5-DDB8-4E57-9A31-8E29BAFB9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71BE0F7F-3B18-4CAE-9F20-50573F82ECA8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76BDBB4-06FD-487C-B706-8874F5526D56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C00FD84-CBDC-452F-8EC0-EE0944CF92F1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ADCBC49-52CC-4B71-9912-839A5FD1E0F1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EFA2C7A-8DAA-4155-AA75-3BF008EBF53B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9304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B436AE4-D6CB-4967-B148-71DB5D053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800" b="0">
                <a:latin typeface="+mn-lt"/>
              </a:defRPr>
            </a:lvl1pPr>
            <a:lvl2pPr algn="just">
              <a:buClr>
                <a:srgbClr val="87BFB0"/>
              </a:buClr>
              <a:defRPr sz="2400" b="0">
                <a:latin typeface="+mn-lt"/>
              </a:defRPr>
            </a:lvl2pPr>
            <a:lvl3pPr algn="just">
              <a:buClr>
                <a:srgbClr val="87BFB0"/>
              </a:buClr>
              <a:defRPr sz="2000" b="0">
                <a:latin typeface="+mn-lt"/>
              </a:defRPr>
            </a:lvl3pPr>
            <a:lvl4pPr algn="just">
              <a:buClr>
                <a:srgbClr val="87BFB0"/>
              </a:buClr>
              <a:defRPr sz="1800" b="0">
                <a:latin typeface="+mn-lt"/>
              </a:defRPr>
            </a:lvl4pPr>
            <a:lvl5pPr algn="just">
              <a:buClr>
                <a:srgbClr val="87BFB0"/>
              </a:buClr>
              <a:defRPr sz="1800" b="0">
                <a:latin typeface="+mn-lt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7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0" y="346077"/>
            <a:ext cx="1224000" cy="72000"/>
          </a:xfrm>
          <a:prstGeom prst="rect">
            <a:avLst/>
          </a:prstGeom>
          <a:solidFill>
            <a:srgbClr val="FFD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0" y="26573"/>
            <a:ext cx="1583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A62B"/>
                </a:solidFill>
              </a:rPr>
              <a:t>Introduction</a:t>
            </a:r>
            <a:endParaRPr lang="zh-TW" altLang="en-US" sz="1600" b="1" dirty="0">
              <a:solidFill>
                <a:srgbClr val="FFA62B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8BB13B-74F0-4B46-9DCB-CB085B73F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400"/>
            </a:lvl1pPr>
            <a:lvl2pPr algn="just">
              <a:buClr>
                <a:srgbClr val="87BFB0"/>
              </a:buClr>
              <a:defRPr sz="2000"/>
            </a:lvl2pPr>
            <a:lvl3pPr algn="just">
              <a:buClr>
                <a:srgbClr val="87BFB0"/>
              </a:buClr>
              <a:defRPr sz="1800"/>
            </a:lvl3pPr>
            <a:lvl4pPr algn="just">
              <a:buClr>
                <a:srgbClr val="87BFB0"/>
              </a:buClr>
              <a:defRPr sz="1600"/>
            </a:lvl4pPr>
            <a:lvl5pPr algn="just"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B2C5F55-730B-4ABC-B4B9-B0C2AFE03DE5}"/>
              </a:ext>
            </a:extLst>
          </p:cNvPr>
          <p:cNvSpPr/>
          <p:nvPr userDrawn="1"/>
        </p:nvSpPr>
        <p:spPr>
          <a:xfrm>
            <a:off x="897730" y="345648"/>
            <a:ext cx="326269" cy="72000"/>
          </a:xfrm>
          <a:prstGeom prst="rect">
            <a:avLst/>
          </a:prstGeom>
          <a:solidFill>
            <a:srgbClr val="FF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32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Wo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0" y="345647"/>
            <a:ext cx="1296000" cy="72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0" y="25400"/>
            <a:ext cx="1583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Related Work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777507E-C036-4F1E-A847-A76B46B2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400"/>
            </a:lvl1pPr>
            <a:lvl2pPr algn="just">
              <a:buClr>
                <a:srgbClr val="87BFB0"/>
              </a:buClr>
              <a:defRPr sz="2000"/>
            </a:lvl2pPr>
            <a:lvl3pPr algn="just">
              <a:buClr>
                <a:srgbClr val="87BFB0"/>
              </a:buClr>
              <a:defRPr sz="1800"/>
            </a:lvl3pPr>
            <a:lvl4pPr algn="just">
              <a:buClr>
                <a:srgbClr val="87BFB0"/>
              </a:buClr>
              <a:defRPr sz="1600"/>
            </a:lvl4pPr>
            <a:lvl5pPr algn="just"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9A875D-17BF-44AE-A758-01104C5D31C7}"/>
              </a:ext>
            </a:extLst>
          </p:cNvPr>
          <p:cNvSpPr/>
          <p:nvPr userDrawn="1"/>
        </p:nvSpPr>
        <p:spPr>
          <a:xfrm>
            <a:off x="964407" y="345648"/>
            <a:ext cx="413578" cy="7199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861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ed Metho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0" y="346077"/>
            <a:ext cx="1728000" cy="72000"/>
          </a:xfrm>
          <a:prstGeom prst="rect">
            <a:avLst/>
          </a:prstGeom>
          <a:solidFill>
            <a:srgbClr val="B5D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0" y="25400"/>
            <a:ext cx="17208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489FB5"/>
                </a:solidFill>
              </a:rPr>
              <a:t>Proposed Method</a:t>
            </a:r>
            <a:endParaRPr lang="zh-TW" altLang="en-US" sz="1600" b="1" dirty="0">
              <a:solidFill>
                <a:srgbClr val="489FB5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97475E-89C7-4E3C-9C1D-90DA14243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400"/>
            </a:lvl1pPr>
            <a:lvl2pPr algn="just">
              <a:buClr>
                <a:srgbClr val="87BFB0"/>
              </a:buClr>
              <a:defRPr sz="2000"/>
            </a:lvl2pPr>
            <a:lvl3pPr algn="just">
              <a:buClr>
                <a:srgbClr val="87BFB0"/>
              </a:buClr>
              <a:defRPr sz="1800"/>
            </a:lvl3pPr>
            <a:lvl4pPr algn="just">
              <a:buClr>
                <a:srgbClr val="87BFB0"/>
              </a:buClr>
              <a:defRPr sz="1600"/>
            </a:lvl4pPr>
            <a:lvl5pPr algn="just"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09BF98A-3F52-47E2-92BC-2C2FF224E11B}"/>
              </a:ext>
            </a:extLst>
          </p:cNvPr>
          <p:cNvSpPr/>
          <p:nvPr userDrawn="1"/>
        </p:nvSpPr>
        <p:spPr>
          <a:xfrm>
            <a:off x="1238321" y="346077"/>
            <a:ext cx="504000" cy="73418"/>
          </a:xfrm>
          <a:prstGeom prst="rect">
            <a:avLst/>
          </a:prstGeom>
          <a:solidFill>
            <a:srgbClr val="489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7804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Definition and Formul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-1" y="345648"/>
            <a:ext cx="3231357" cy="72429"/>
          </a:xfrm>
          <a:prstGeom prst="rect">
            <a:avLst/>
          </a:prstGeom>
          <a:solidFill>
            <a:srgbClr val="937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0" y="25400"/>
            <a:ext cx="3390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9370DB"/>
                </a:solidFill>
              </a:rPr>
              <a:t>Problem Definition and Formulation</a:t>
            </a:r>
            <a:endParaRPr lang="zh-TW" altLang="en-US" sz="1600" b="1" dirty="0">
              <a:solidFill>
                <a:srgbClr val="9370DB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777507E-C036-4F1E-A847-A76B46B2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400"/>
            </a:lvl1pPr>
            <a:lvl2pPr algn="just">
              <a:buClr>
                <a:srgbClr val="87BFB0"/>
              </a:buClr>
              <a:defRPr sz="2000"/>
            </a:lvl2pPr>
            <a:lvl3pPr algn="just">
              <a:buClr>
                <a:srgbClr val="87BFB0"/>
              </a:buClr>
              <a:defRPr sz="1800"/>
            </a:lvl3pPr>
            <a:lvl4pPr algn="just">
              <a:buClr>
                <a:srgbClr val="87BFB0"/>
              </a:buClr>
              <a:defRPr sz="1600"/>
            </a:lvl4pPr>
            <a:lvl5pPr algn="just"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9A875D-17BF-44AE-A758-01104C5D31C7}"/>
              </a:ext>
            </a:extLst>
          </p:cNvPr>
          <p:cNvSpPr/>
          <p:nvPr userDrawn="1"/>
        </p:nvSpPr>
        <p:spPr>
          <a:xfrm>
            <a:off x="2443163" y="345433"/>
            <a:ext cx="788194" cy="72429"/>
          </a:xfrm>
          <a:prstGeom prst="rect">
            <a:avLst/>
          </a:prstGeom>
          <a:solidFill>
            <a:srgbClr val="7E2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9378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Reinforcement Learning Based Resource Allocation Algorith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-1" y="345183"/>
            <a:ext cx="5875023" cy="72465"/>
          </a:xfrm>
          <a:prstGeom prst="rect">
            <a:avLst/>
          </a:prstGeom>
          <a:solidFill>
            <a:srgbClr val="3FA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-1" y="25400"/>
            <a:ext cx="6100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3FADFF"/>
                </a:solidFill>
              </a:rPr>
              <a:t>Deep Reinforcement Learning Based Resource Allocation Algorithm</a:t>
            </a:r>
            <a:endParaRPr lang="zh-TW" altLang="en-US" sz="1600" b="1" dirty="0">
              <a:solidFill>
                <a:srgbClr val="3FADFF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A1CD0CE-CAEB-4C55-8D70-5620F593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400"/>
            </a:lvl1pPr>
            <a:lvl2pPr algn="just">
              <a:buClr>
                <a:srgbClr val="87BFB0"/>
              </a:buClr>
              <a:defRPr sz="2000"/>
            </a:lvl2pPr>
            <a:lvl3pPr algn="just">
              <a:buClr>
                <a:srgbClr val="87BFB0"/>
              </a:buClr>
              <a:defRPr sz="1800"/>
            </a:lvl3pPr>
            <a:lvl4pPr algn="just">
              <a:buClr>
                <a:srgbClr val="87BFB0"/>
              </a:buClr>
              <a:defRPr sz="1600"/>
            </a:lvl4pPr>
            <a:lvl5pPr algn="just"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9279217-1151-4D94-BE3F-F0432F02B5AF}"/>
              </a:ext>
            </a:extLst>
          </p:cNvPr>
          <p:cNvSpPr/>
          <p:nvPr userDrawn="1"/>
        </p:nvSpPr>
        <p:spPr>
          <a:xfrm>
            <a:off x="4341019" y="345183"/>
            <a:ext cx="1534003" cy="695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486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imental Resul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-1" y="346077"/>
            <a:ext cx="2016000" cy="71571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-1" y="25400"/>
            <a:ext cx="3804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accent6">
                    <a:lumMod val="75000"/>
                  </a:schemeClr>
                </a:solidFill>
              </a:rPr>
              <a:t>Experimental Results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A1CD0CE-CAEB-4C55-8D70-5620F593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400"/>
            </a:lvl1pPr>
            <a:lvl2pPr algn="just">
              <a:buClr>
                <a:srgbClr val="87BFB0"/>
              </a:buClr>
              <a:defRPr sz="2000"/>
            </a:lvl2pPr>
            <a:lvl3pPr algn="just">
              <a:buClr>
                <a:srgbClr val="87BFB0"/>
              </a:buClr>
              <a:defRPr sz="1800"/>
            </a:lvl3pPr>
            <a:lvl4pPr algn="just">
              <a:buClr>
                <a:srgbClr val="87BFB0"/>
              </a:buClr>
              <a:defRPr sz="1600"/>
            </a:lvl4pPr>
            <a:lvl5pPr algn="just"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C73F80C-0E67-4846-A085-5299C91505E7}"/>
              </a:ext>
            </a:extLst>
          </p:cNvPr>
          <p:cNvSpPr/>
          <p:nvPr userDrawn="1"/>
        </p:nvSpPr>
        <p:spPr>
          <a:xfrm>
            <a:off x="1536016" y="345699"/>
            <a:ext cx="540000" cy="69567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483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ance Evalu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0" y="343433"/>
            <a:ext cx="2219325" cy="69567"/>
          </a:xfrm>
          <a:prstGeom prst="rect">
            <a:avLst/>
          </a:prstGeom>
          <a:solidFill>
            <a:srgbClr val="E6B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-1" y="25400"/>
            <a:ext cx="3804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9D6B53"/>
                </a:solidFill>
              </a:rPr>
              <a:t>Performance Evaluation</a:t>
            </a:r>
            <a:endParaRPr lang="zh-TW" altLang="en-US" sz="1600" b="1" dirty="0">
              <a:solidFill>
                <a:srgbClr val="9D6B53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A1CD0CE-CAEB-4C55-8D70-5620F593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400"/>
            </a:lvl1pPr>
            <a:lvl2pPr algn="just">
              <a:buClr>
                <a:srgbClr val="87BFB0"/>
              </a:buClr>
              <a:defRPr sz="2000"/>
            </a:lvl2pPr>
            <a:lvl3pPr algn="just">
              <a:buClr>
                <a:srgbClr val="87BFB0"/>
              </a:buClr>
              <a:defRPr sz="1800"/>
            </a:lvl3pPr>
            <a:lvl4pPr algn="just">
              <a:buClr>
                <a:srgbClr val="87BFB0"/>
              </a:buClr>
              <a:defRPr sz="1600"/>
            </a:lvl4pPr>
            <a:lvl5pPr algn="just"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C73F80C-0E67-4846-A085-5299C91505E7}"/>
              </a:ext>
            </a:extLst>
          </p:cNvPr>
          <p:cNvSpPr/>
          <p:nvPr userDrawn="1"/>
        </p:nvSpPr>
        <p:spPr>
          <a:xfrm>
            <a:off x="1645443" y="343433"/>
            <a:ext cx="573881" cy="69567"/>
          </a:xfrm>
          <a:prstGeom prst="rect">
            <a:avLst/>
          </a:prstGeom>
          <a:solidFill>
            <a:srgbClr val="9D6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910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D7D2A-F88F-47F2-A9B5-803D65667D86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BF87C-0FFA-45B2-A00D-3A065E64B4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398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62" r:id="rId3"/>
    <p:sldLayoutId id="2147483672" r:id="rId4"/>
    <p:sldLayoutId id="2147483673" r:id="rId5"/>
    <p:sldLayoutId id="2147483677" r:id="rId6"/>
    <p:sldLayoutId id="2147483679" r:id="rId7"/>
    <p:sldLayoutId id="2147483674" r:id="rId8"/>
    <p:sldLayoutId id="2147483678" r:id="rId9"/>
    <p:sldLayoutId id="2147483675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ED6F71D-844C-48A7-85C4-B20467144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129" y="396439"/>
            <a:ext cx="8227741" cy="2376072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+mj-ea"/>
              </a:rPr>
              <a:t>AI</a:t>
            </a:r>
            <a:r>
              <a:rPr lang="zh-TW" altLang="en-US" sz="3600" b="1" dirty="0">
                <a:latin typeface="+mj-ea"/>
              </a:rPr>
              <a:t>桌球即時自動計分系統之研究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8323234-FD0F-4EF7-8175-A86023FB5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" y="3161400"/>
            <a:ext cx="7781693" cy="29836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zh-TW" sz="1600" dirty="0"/>
          </a:p>
          <a:p>
            <a:pPr>
              <a:lnSpc>
                <a:spcPct val="150000"/>
              </a:lnSpc>
            </a:pPr>
            <a:endParaRPr lang="en-US" altLang="zh-TW" sz="1600" dirty="0"/>
          </a:p>
          <a:p>
            <a:pPr>
              <a:lnSpc>
                <a:spcPct val="150000"/>
              </a:lnSpc>
            </a:pPr>
            <a:endParaRPr lang="en-US" altLang="zh-TW" sz="1600" dirty="0"/>
          </a:p>
          <a:p>
            <a:pPr>
              <a:lnSpc>
                <a:spcPct val="150000"/>
              </a:lnSpc>
            </a:pPr>
            <a:endParaRPr lang="en-US" altLang="zh-TW" sz="1600" dirty="0"/>
          </a:p>
          <a:p>
            <a:pPr>
              <a:lnSpc>
                <a:spcPct val="150000"/>
              </a:lnSpc>
            </a:pPr>
            <a:r>
              <a:rPr lang="en-US" altLang="zh-TW" sz="1600" dirty="0"/>
              <a:t>Speaker : Chao-</a:t>
            </a:r>
            <a:r>
              <a:rPr lang="en-US" altLang="zh-TW" sz="1600" dirty="0" err="1"/>
              <a:t>En</a:t>
            </a:r>
            <a:r>
              <a:rPr lang="en-US" altLang="zh-TW" sz="1600" dirty="0"/>
              <a:t> Huang</a:t>
            </a:r>
            <a:r>
              <a:rPr lang="zh-TW" altLang="en-US" sz="1600" dirty="0"/>
              <a:t>、</a:t>
            </a:r>
            <a:r>
              <a:rPr lang="en-US" altLang="zh-TW" sz="1600" dirty="0" err="1"/>
              <a:t>Jiunn</a:t>
            </a:r>
            <a:r>
              <a:rPr lang="en-US" altLang="zh-TW" sz="1600"/>
              <a:t>-Lin Wu</a:t>
            </a:r>
          </a:p>
          <a:p>
            <a:pPr>
              <a:lnSpc>
                <a:spcPct val="150000"/>
              </a:lnSpc>
            </a:pPr>
            <a:r>
              <a:rPr lang="en-US" altLang="zh-TW" sz="1600" dirty="0"/>
              <a:t>Date : May</a:t>
            </a:r>
            <a:r>
              <a:rPr lang="zh-TW" altLang="en-US" sz="1600" dirty="0"/>
              <a:t> </a:t>
            </a:r>
            <a:r>
              <a:rPr lang="en-US" altLang="zh-TW" sz="1600" dirty="0"/>
              <a:t>23, 2025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41901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8367208-1B7D-4014-B44A-E6002C5C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Flowchart of Proposed Method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672CDF-9807-41BE-88AE-254A12A4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9E17078E-2FEE-49E0-A99B-1A9C944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the next part, we are going to introduce the stage of object detection.</a:t>
            </a:r>
            <a:endParaRPr lang="zh-TW" altLang="en-US" dirty="0"/>
          </a:p>
        </p:txBody>
      </p:sp>
      <p:sp>
        <p:nvSpPr>
          <p:cNvPr id="11" name="Google Shape;297;p10">
            <a:extLst>
              <a:ext uri="{FF2B5EF4-FFF2-40B4-BE49-F238E27FC236}">
                <a16:creationId xmlns:a16="http://schemas.microsoft.com/office/drawing/2014/main" id="{1161DAE6-E4C1-470C-AA79-1A64EE80E416}"/>
              </a:ext>
            </a:extLst>
          </p:cNvPr>
          <p:cNvSpPr/>
          <p:nvPr/>
        </p:nvSpPr>
        <p:spPr>
          <a:xfrm>
            <a:off x="557348" y="4614287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Input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sz="1400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287;p10">
            <a:extLst>
              <a:ext uri="{FF2B5EF4-FFF2-40B4-BE49-F238E27FC236}">
                <a16:creationId xmlns:a16="http://schemas.microsoft.com/office/drawing/2014/main" id="{56551519-6FC9-45F5-A25D-E2E5F3CAD4C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1689709" y="4965844"/>
            <a:ext cx="388943" cy="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DD94254-E559-4982-B325-9B73529BBA78}"/>
              </a:ext>
            </a:extLst>
          </p:cNvPr>
          <p:cNvGrpSpPr/>
          <p:nvPr/>
        </p:nvGrpSpPr>
        <p:grpSpPr>
          <a:xfrm>
            <a:off x="2078652" y="4268073"/>
            <a:ext cx="1330522" cy="1395543"/>
            <a:chOff x="2078652" y="4034574"/>
            <a:chExt cx="1330522" cy="1395543"/>
          </a:xfrm>
        </p:grpSpPr>
        <p:sp>
          <p:nvSpPr>
            <p:cNvPr id="13" name="Google Shape;290;p10">
              <a:extLst>
                <a:ext uri="{FF2B5EF4-FFF2-40B4-BE49-F238E27FC236}">
                  <a16:creationId xmlns:a16="http://schemas.microsoft.com/office/drawing/2014/main" id="{CFB06BC7-D0AD-46F7-8634-68950F5B6FD6}"/>
                </a:ext>
              </a:extLst>
            </p:cNvPr>
            <p:cNvSpPr/>
            <p:nvPr/>
          </p:nvSpPr>
          <p:spPr>
            <a:xfrm>
              <a:off x="2078652" y="4034574"/>
              <a:ext cx="1330522" cy="1395543"/>
            </a:xfrm>
            <a:prstGeom prst="roundRect">
              <a:avLst>
                <a:gd name="adj" fmla="val 2077"/>
              </a:avLst>
            </a:prstGeom>
            <a:solidFill>
              <a:srgbClr val="FFF2CC"/>
            </a:solidFill>
            <a:ln w="19050" cap="flat" cmpd="sng">
              <a:solidFill>
                <a:srgbClr val="FFD2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zh-TW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Ball Position Extraction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93;p10">
              <a:extLst>
                <a:ext uri="{FF2B5EF4-FFF2-40B4-BE49-F238E27FC236}">
                  <a16:creationId xmlns:a16="http://schemas.microsoft.com/office/drawing/2014/main" id="{BEDDF996-4DFE-4916-9588-52103A484C78}"/>
                </a:ext>
              </a:extLst>
            </p:cNvPr>
            <p:cNvSpPr/>
            <p:nvPr/>
          </p:nvSpPr>
          <p:spPr>
            <a:xfrm>
              <a:off x="2177858" y="4250789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Using YOLOv7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295;p10">
            <a:extLst>
              <a:ext uri="{FF2B5EF4-FFF2-40B4-BE49-F238E27FC236}">
                <a16:creationId xmlns:a16="http://schemas.microsoft.com/office/drawing/2014/main" id="{49EEEBA3-8D77-4A09-BE64-AD05285FDB36}"/>
              </a:ext>
            </a:extLst>
          </p:cNvPr>
          <p:cNvSpPr/>
          <p:nvPr/>
        </p:nvSpPr>
        <p:spPr>
          <a:xfrm>
            <a:off x="3799614" y="4350557"/>
            <a:ext cx="1410291" cy="1241130"/>
          </a:xfrm>
          <a:prstGeom prst="roundRect">
            <a:avLst>
              <a:gd name="adj" fmla="val 10626"/>
            </a:avLst>
          </a:prstGeom>
          <a:solidFill>
            <a:srgbClr val="CCE4EE"/>
          </a:solidFill>
          <a:ln w="19050" cap="flat" cmpd="sng">
            <a:solidFill>
              <a:srgbClr val="8FCAE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Ball Trajectory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287;p10">
            <a:extLst>
              <a:ext uri="{FF2B5EF4-FFF2-40B4-BE49-F238E27FC236}">
                <a16:creationId xmlns:a16="http://schemas.microsoft.com/office/drawing/2014/main" id="{F0715F37-76E2-4EA3-A8EB-17C09C432CE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209905" y="4971122"/>
            <a:ext cx="38288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Google Shape;287;p10">
            <a:extLst>
              <a:ext uri="{FF2B5EF4-FFF2-40B4-BE49-F238E27FC236}">
                <a16:creationId xmlns:a16="http://schemas.microsoft.com/office/drawing/2014/main" id="{2434490A-4A2D-4C93-A13C-28FB922978EE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054194" y="4969071"/>
            <a:ext cx="39674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ABAF067-B958-4AAE-87FC-2E13434E0FE9}"/>
              </a:ext>
            </a:extLst>
          </p:cNvPr>
          <p:cNvGrpSpPr/>
          <p:nvPr/>
        </p:nvGrpSpPr>
        <p:grpSpPr>
          <a:xfrm>
            <a:off x="5592786" y="4255480"/>
            <a:ext cx="1475268" cy="2474285"/>
            <a:chOff x="6399956" y="3139219"/>
            <a:chExt cx="1475268" cy="2474285"/>
          </a:xfrm>
        </p:grpSpPr>
        <p:sp>
          <p:nvSpPr>
            <p:cNvPr id="20" name="Google Shape;293;p10">
              <a:extLst>
                <a:ext uri="{FF2B5EF4-FFF2-40B4-BE49-F238E27FC236}">
                  <a16:creationId xmlns:a16="http://schemas.microsoft.com/office/drawing/2014/main" id="{0290F560-FACB-4446-A5CF-D39DDA7FF5B3}"/>
                </a:ext>
              </a:extLst>
            </p:cNvPr>
            <p:cNvSpPr/>
            <p:nvPr/>
          </p:nvSpPr>
          <p:spPr>
            <a:xfrm>
              <a:off x="6399956" y="3139219"/>
              <a:ext cx="1475268" cy="2474285"/>
            </a:xfrm>
            <a:prstGeom prst="roundRect">
              <a:avLst>
                <a:gd name="adj" fmla="val 10626"/>
              </a:avLst>
            </a:prstGeom>
            <a:solidFill>
              <a:srgbClr val="E2F0D9"/>
            </a:solidFill>
            <a:ln w="19050" cap="flat" cmpd="sng">
              <a:solidFill>
                <a:srgbClr val="8EAE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b="1" dirty="0"/>
                <a:t>Trajectory Analysis</a:t>
              </a:r>
            </a:p>
          </p:txBody>
        </p:sp>
        <p:sp>
          <p:nvSpPr>
            <p:cNvPr id="21" name="Google Shape;293;p10">
              <a:extLst>
                <a:ext uri="{FF2B5EF4-FFF2-40B4-BE49-F238E27FC236}">
                  <a16:creationId xmlns:a16="http://schemas.microsoft.com/office/drawing/2014/main" id="{B186186C-F7F6-4280-B8AF-787C04ED5940}"/>
                </a:ext>
              </a:extLst>
            </p:cNvPr>
            <p:cNvSpPr/>
            <p:nvPr/>
          </p:nvSpPr>
          <p:spPr>
            <a:xfrm>
              <a:off x="6572812" y="374585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Side Errors</a:t>
              </a:r>
            </a:p>
          </p:txBody>
        </p:sp>
        <p:sp>
          <p:nvSpPr>
            <p:cNvPr id="22" name="Google Shape;293;p10">
              <a:extLst>
                <a:ext uri="{FF2B5EF4-FFF2-40B4-BE49-F238E27FC236}">
                  <a16:creationId xmlns:a16="http://schemas.microsoft.com/office/drawing/2014/main" id="{F4F7B252-55B0-448F-B185-335FB06EAF09}"/>
                </a:ext>
              </a:extLst>
            </p:cNvPr>
            <p:cNvSpPr/>
            <p:nvPr/>
          </p:nvSpPr>
          <p:spPr>
            <a:xfrm>
              <a:off x="6572812" y="422399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Misses</a:t>
              </a:r>
            </a:p>
          </p:txBody>
        </p:sp>
        <p:sp>
          <p:nvSpPr>
            <p:cNvPr id="23" name="Google Shape;293;p10">
              <a:extLst>
                <a:ext uri="{FF2B5EF4-FFF2-40B4-BE49-F238E27FC236}">
                  <a16:creationId xmlns:a16="http://schemas.microsoft.com/office/drawing/2014/main" id="{63B168B3-0B93-40FE-B28F-782BEE39669D}"/>
                </a:ext>
              </a:extLst>
            </p:cNvPr>
            <p:cNvSpPr/>
            <p:nvPr/>
          </p:nvSpPr>
          <p:spPr>
            <a:xfrm>
              <a:off x="6572812" y="4702133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 of </a:t>
              </a: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Bounds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93;p10">
              <a:extLst>
                <a:ext uri="{FF2B5EF4-FFF2-40B4-BE49-F238E27FC236}">
                  <a16:creationId xmlns:a16="http://schemas.microsoft.com/office/drawing/2014/main" id="{56F7731F-281D-4B25-9A45-052978EBF4D1}"/>
                </a:ext>
              </a:extLst>
            </p:cNvPr>
            <p:cNvSpPr/>
            <p:nvPr/>
          </p:nvSpPr>
          <p:spPr>
            <a:xfrm>
              <a:off x="6572812" y="326771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Valid Hits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" name="Google Shape;287;p10">
            <a:extLst>
              <a:ext uri="{FF2B5EF4-FFF2-40B4-BE49-F238E27FC236}">
                <a16:creationId xmlns:a16="http://schemas.microsoft.com/office/drawing/2014/main" id="{6175D6DE-DA46-4DE3-8E5B-17E46FAC195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409174" y="4965845"/>
            <a:ext cx="390440" cy="527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6" name="圖片 25">
            <a:extLst>
              <a:ext uri="{FF2B5EF4-FFF2-40B4-BE49-F238E27FC236}">
                <a16:creationId xmlns:a16="http://schemas.microsoft.com/office/drawing/2014/main" id="{F6D561B6-5628-4C6E-A5E2-06F19755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5" y="5439050"/>
            <a:ext cx="1364214" cy="76643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9F9326B-C3A1-4677-8125-525F481A1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r="1611"/>
          <a:stretch/>
        </p:blipFill>
        <p:spPr>
          <a:xfrm>
            <a:off x="7693983" y="5382397"/>
            <a:ext cx="667670" cy="1347368"/>
          </a:xfrm>
          <a:prstGeom prst="rect">
            <a:avLst/>
          </a:prstGeom>
        </p:spPr>
      </p:pic>
      <p:pic>
        <p:nvPicPr>
          <p:cNvPr id="28" name="內容版面配置區 9">
            <a:extLst>
              <a:ext uri="{FF2B5EF4-FFF2-40B4-BE49-F238E27FC236}">
                <a16:creationId xmlns:a16="http://schemas.microsoft.com/office/drawing/2014/main" id="{500D5086-C54F-480E-8FC6-C7CC92571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00" t="52533" r="51224" b="27157"/>
          <a:stretch/>
        </p:blipFill>
        <p:spPr>
          <a:xfrm>
            <a:off x="2174858" y="5690085"/>
            <a:ext cx="1126809" cy="1048559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0D2EE53-DC20-43A9-99B2-F7E3257FE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925" y="5731164"/>
            <a:ext cx="1861259" cy="741781"/>
          </a:xfrm>
          <a:prstGeom prst="rect">
            <a:avLst/>
          </a:prstGeom>
        </p:spPr>
      </p:pic>
      <p:sp>
        <p:nvSpPr>
          <p:cNvPr id="34" name="Google Shape;297;p10">
            <a:extLst>
              <a:ext uri="{FF2B5EF4-FFF2-40B4-BE49-F238E27FC236}">
                <a16:creationId xmlns:a16="http://schemas.microsoft.com/office/drawing/2014/main" id="{FBB783B6-0AC8-4AE8-B00B-E1B44A5F8BCF}"/>
              </a:ext>
            </a:extLst>
          </p:cNvPr>
          <p:cNvSpPr/>
          <p:nvPr/>
        </p:nvSpPr>
        <p:spPr>
          <a:xfrm>
            <a:off x="7450935" y="4617514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Output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9C54276-1FE1-4831-83AD-C4FB3A21BDB4}"/>
              </a:ext>
            </a:extLst>
          </p:cNvPr>
          <p:cNvCxnSpPr>
            <a:cxnSpLocks/>
          </p:cNvCxnSpPr>
          <p:nvPr/>
        </p:nvCxnSpPr>
        <p:spPr>
          <a:xfrm>
            <a:off x="1006373" y="3407975"/>
            <a:ext cx="936104" cy="7409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4F84955-5639-4374-896A-6D0968BB643A}"/>
              </a:ext>
            </a:extLst>
          </p:cNvPr>
          <p:cNvSpPr/>
          <p:nvPr/>
        </p:nvSpPr>
        <p:spPr>
          <a:xfrm>
            <a:off x="1958955" y="4190260"/>
            <a:ext cx="1569699" cy="153708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163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9BEFAC-6340-4A98-B1DA-65645E81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 Model (1/2)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9F168F-B3AE-47A6-B85B-397E91A7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059596-C5AE-4952-B45F-50246BD7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 recent years, deep learning techniques have been widely applied in image classification, object detection, and semantic segmentation.</a:t>
            </a:r>
          </a:p>
          <a:p>
            <a:r>
              <a:rPr lang="en-US" altLang="zh-TW" dirty="0"/>
              <a:t>The core architecture for these tasks is the Convolutional Neural Network (CNN), which combines feature extraction and classification.</a:t>
            </a:r>
          </a:p>
          <a:p>
            <a:r>
              <a:rPr lang="en-US" altLang="zh-TW" dirty="0"/>
              <a:t>Convolutional layers use learnable kernels to capture high-level semantic features, while pooling layers reduce spatial </a:t>
            </a:r>
            <a:r>
              <a:rPr lang="en-US" altLang="zh-TW" dirty="0" err="1"/>
              <a:t>dimensions.The</a:t>
            </a:r>
            <a:r>
              <a:rPr lang="en-US" altLang="zh-TW" dirty="0"/>
              <a:t> extracted features, represented as feature maps, are fed into the classification network for decision-making.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5F2967A-A097-4F7B-BE29-86E34D4BC9D9}"/>
              </a:ext>
            </a:extLst>
          </p:cNvPr>
          <p:cNvPicPr/>
          <p:nvPr/>
        </p:nvPicPr>
        <p:blipFill rotWithShape="1">
          <a:blip r:embed="rId2"/>
          <a:srcRect l="38699" t="39419" r="50000" b="34049"/>
          <a:stretch/>
        </p:blipFill>
        <p:spPr>
          <a:xfrm>
            <a:off x="4335003" y="5537934"/>
            <a:ext cx="257208" cy="222305"/>
          </a:xfrm>
          <a:prstGeom prst="rect">
            <a:avLst/>
          </a:prstGeom>
        </p:spPr>
      </p:pic>
      <p:graphicFrame>
        <p:nvGraphicFramePr>
          <p:cNvPr id="16" name="表格 2">
            <a:extLst>
              <a:ext uri="{FF2B5EF4-FFF2-40B4-BE49-F238E27FC236}">
                <a16:creationId xmlns:a16="http://schemas.microsoft.com/office/drawing/2014/main" id="{C901D866-E243-4C07-9C64-A3066ABC9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401996"/>
              </p:ext>
            </p:extLst>
          </p:nvPr>
        </p:nvGraphicFramePr>
        <p:xfrm>
          <a:off x="2378969" y="4876312"/>
          <a:ext cx="1689520" cy="1545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904">
                  <a:extLst>
                    <a:ext uri="{9D8B030D-6E8A-4147-A177-3AD203B41FA5}">
                      <a16:colId xmlns:a16="http://schemas.microsoft.com/office/drawing/2014/main" val="1223612355"/>
                    </a:ext>
                  </a:extLst>
                </a:gridCol>
                <a:gridCol w="337904">
                  <a:extLst>
                    <a:ext uri="{9D8B030D-6E8A-4147-A177-3AD203B41FA5}">
                      <a16:colId xmlns:a16="http://schemas.microsoft.com/office/drawing/2014/main" val="3796001719"/>
                    </a:ext>
                  </a:extLst>
                </a:gridCol>
                <a:gridCol w="337904">
                  <a:extLst>
                    <a:ext uri="{9D8B030D-6E8A-4147-A177-3AD203B41FA5}">
                      <a16:colId xmlns:a16="http://schemas.microsoft.com/office/drawing/2014/main" val="1972166160"/>
                    </a:ext>
                  </a:extLst>
                </a:gridCol>
                <a:gridCol w="337904">
                  <a:extLst>
                    <a:ext uri="{9D8B030D-6E8A-4147-A177-3AD203B41FA5}">
                      <a16:colId xmlns:a16="http://schemas.microsoft.com/office/drawing/2014/main" val="4120031391"/>
                    </a:ext>
                  </a:extLst>
                </a:gridCol>
                <a:gridCol w="337904">
                  <a:extLst>
                    <a:ext uri="{9D8B030D-6E8A-4147-A177-3AD203B41FA5}">
                      <a16:colId xmlns:a16="http://schemas.microsoft.com/office/drawing/2014/main" val="2062756578"/>
                    </a:ext>
                  </a:extLst>
                </a:gridCol>
              </a:tblGrid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2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2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4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448321"/>
                  </a:ext>
                </a:extLst>
              </a:tr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7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7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87728"/>
                  </a:ext>
                </a:extLst>
              </a:tr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2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2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3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2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158703"/>
                  </a:ext>
                </a:extLst>
              </a:tr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9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9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9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5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391268"/>
                  </a:ext>
                </a:extLst>
              </a:tr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9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6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431983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EEFA24B1-A081-4D88-9581-90D4F09C5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308520"/>
              </p:ext>
            </p:extLst>
          </p:nvPr>
        </p:nvGraphicFramePr>
        <p:xfrm>
          <a:off x="4881950" y="5185422"/>
          <a:ext cx="936858" cy="927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286">
                  <a:extLst>
                    <a:ext uri="{9D8B030D-6E8A-4147-A177-3AD203B41FA5}">
                      <a16:colId xmlns:a16="http://schemas.microsoft.com/office/drawing/2014/main" val="3881655193"/>
                    </a:ext>
                  </a:extLst>
                </a:gridCol>
                <a:gridCol w="312286">
                  <a:extLst>
                    <a:ext uri="{9D8B030D-6E8A-4147-A177-3AD203B41FA5}">
                      <a16:colId xmlns:a16="http://schemas.microsoft.com/office/drawing/2014/main" val="2129405636"/>
                    </a:ext>
                  </a:extLst>
                </a:gridCol>
                <a:gridCol w="312286">
                  <a:extLst>
                    <a:ext uri="{9D8B030D-6E8A-4147-A177-3AD203B41FA5}">
                      <a16:colId xmlns:a16="http://schemas.microsoft.com/office/drawing/2014/main" val="3426320992"/>
                    </a:ext>
                  </a:extLst>
                </a:gridCol>
              </a:tblGrid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25141"/>
                  </a:ext>
                </a:extLst>
              </a:tr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855895"/>
                  </a:ext>
                </a:extLst>
              </a:tr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486763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DE4BCF51-9C25-4514-8D24-AE5B970E2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577390"/>
              </p:ext>
            </p:extLst>
          </p:nvPr>
        </p:nvGraphicFramePr>
        <p:xfrm>
          <a:off x="6705104" y="5494532"/>
          <a:ext cx="312286" cy="309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286">
                  <a:extLst>
                    <a:ext uri="{9D8B030D-6E8A-4147-A177-3AD203B41FA5}">
                      <a16:colId xmlns:a16="http://schemas.microsoft.com/office/drawing/2014/main" val="2088096775"/>
                    </a:ext>
                  </a:extLst>
                </a:gridCol>
              </a:tblGrid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346832"/>
                  </a:ext>
                </a:extLst>
              </a:tr>
            </a:tbl>
          </a:graphicData>
        </a:graphic>
      </p:graphicFrame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6C28381-5A4A-4AB8-9922-5DF9BC8FFA51}"/>
              </a:ext>
            </a:extLst>
          </p:cNvPr>
          <p:cNvCxnSpPr>
            <a:cxnSpLocks/>
          </p:cNvCxnSpPr>
          <p:nvPr/>
        </p:nvCxnSpPr>
        <p:spPr>
          <a:xfrm>
            <a:off x="6078518" y="5663616"/>
            <a:ext cx="36687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4A71522-9C2B-43AB-90DA-821D081791B1}"/>
              </a:ext>
            </a:extLst>
          </p:cNvPr>
          <p:cNvCxnSpPr>
            <a:cxnSpLocks/>
          </p:cNvCxnSpPr>
          <p:nvPr/>
        </p:nvCxnSpPr>
        <p:spPr>
          <a:xfrm>
            <a:off x="3403867" y="4892106"/>
            <a:ext cx="2414941" cy="29331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C6C7D65-09E7-4798-ACD2-430E208D185C}"/>
              </a:ext>
            </a:extLst>
          </p:cNvPr>
          <p:cNvCxnSpPr>
            <a:cxnSpLocks/>
          </p:cNvCxnSpPr>
          <p:nvPr/>
        </p:nvCxnSpPr>
        <p:spPr>
          <a:xfrm>
            <a:off x="2378969" y="4884209"/>
            <a:ext cx="2502981" cy="30121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F0B1484-7E56-4F70-8AB4-2912CE6A6A82}"/>
              </a:ext>
            </a:extLst>
          </p:cNvPr>
          <p:cNvCxnSpPr>
            <a:cxnSpLocks/>
          </p:cNvCxnSpPr>
          <p:nvPr/>
        </p:nvCxnSpPr>
        <p:spPr>
          <a:xfrm>
            <a:off x="2378969" y="5813213"/>
            <a:ext cx="2502981" cy="29953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52FE5AB6-45BB-421E-86A9-B6B00E55D6AA}"/>
              </a:ext>
            </a:extLst>
          </p:cNvPr>
          <p:cNvCxnSpPr>
            <a:cxnSpLocks/>
          </p:cNvCxnSpPr>
          <p:nvPr/>
        </p:nvCxnSpPr>
        <p:spPr>
          <a:xfrm>
            <a:off x="3403867" y="5803642"/>
            <a:ext cx="2414941" cy="29502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5119FA5-0757-47F2-8BCF-A3B2F94CD36A}"/>
              </a:ext>
            </a:extLst>
          </p:cNvPr>
          <p:cNvSpPr txBox="1"/>
          <p:nvPr/>
        </p:nvSpPr>
        <p:spPr>
          <a:xfrm>
            <a:off x="5310818" y="4768731"/>
            <a:ext cx="153980" cy="30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B70C61A-1DE2-48A1-91C0-5024CC29DC5B}"/>
              </a:ext>
            </a:extLst>
          </p:cNvPr>
          <p:cNvSpPr txBox="1"/>
          <p:nvPr/>
        </p:nvSpPr>
        <p:spPr>
          <a:xfrm>
            <a:off x="2864769" y="6433804"/>
            <a:ext cx="349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Convolutional Network Operations.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218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9BEFAC-6340-4A98-B1DA-65645E81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 Model (2/2)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9F168F-B3AE-47A6-B85B-397E91A7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059596-C5AE-4952-B45F-50246BD7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Convolutional Neural Networks (CNNs) are widely used for object detection tasks, particularly for localization and classification.</a:t>
            </a:r>
          </a:p>
          <a:p>
            <a:r>
              <a:rPr lang="en-US" altLang="zh-TW" dirty="0"/>
              <a:t>One-stage detection models like SSD, </a:t>
            </a:r>
            <a:r>
              <a:rPr lang="en-US" altLang="zh-TW" dirty="0" err="1"/>
              <a:t>RetinaNet</a:t>
            </a:r>
            <a:r>
              <a:rPr lang="en-US" altLang="zh-TW" dirty="0"/>
              <a:t>, and YOLO are known for their efficiency and real-time performance.</a:t>
            </a:r>
          </a:p>
          <a:p>
            <a:r>
              <a:rPr lang="en-US" altLang="zh-TW" dirty="0"/>
              <a:t>YOLOv7, in particular, balances speed and accuracy, making it highly suitable for detecting fast-moving table tennis balls in dynamic settings.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B75D4AD-462C-4CA9-A9DB-4D00FA595F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1" b="14811"/>
          <a:stretch/>
        </p:blipFill>
        <p:spPr>
          <a:xfrm>
            <a:off x="1576387" y="4134527"/>
            <a:ext cx="5991225" cy="2371527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054A2C9E-447C-4D65-B7E5-DA06DF1F077F}"/>
              </a:ext>
            </a:extLst>
          </p:cNvPr>
          <p:cNvSpPr txBox="1"/>
          <p:nvPr/>
        </p:nvSpPr>
        <p:spPr>
          <a:xfrm>
            <a:off x="3359455" y="6433804"/>
            <a:ext cx="242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Architecture of YOLOv7.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407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9BEFAC-6340-4A98-B1DA-65645E81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Activation Function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9F168F-B3AE-47A6-B85B-397E91A7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059596-C5AE-4952-B45F-50246BD7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 image feature extraction, linear mapping limits the network's ability to capture complex patterns.</a:t>
            </a:r>
          </a:p>
          <a:p>
            <a:r>
              <a:rPr lang="en-US" altLang="zh-TW" dirty="0"/>
              <a:t>Activation functions introduce nonlinearity to enable more expressive mappings.</a:t>
            </a:r>
          </a:p>
          <a:p>
            <a:r>
              <a:rPr lang="en-US" altLang="zh-TW" dirty="0" err="1"/>
              <a:t>ReLU</a:t>
            </a:r>
            <a:r>
              <a:rPr lang="en-US" altLang="zh-TW" dirty="0"/>
              <a:t> and Leaky </a:t>
            </a:r>
            <a:r>
              <a:rPr lang="en-US" altLang="zh-TW" dirty="0" err="1"/>
              <a:t>ReLU</a:t>
            </a:r>
            <a:r>
              <a:rPr lang="en-US" altLang="zh-TW" dirty="0"/>
              <a:t> are commonly used, with Leaky </a:t>
            </a:r>
            <a:r>
              <a:rPr lang="en-US" altLang="zh-TW" dirty="0" err="1"/>
              <a:t>ReLU</a:t>
            </a:r>
            <a:r>
              <a:rPr lang="en-US" altLang="zh-TW" dirty="0"/>
              <a:t> addressing the dead neuron problem by maintaining non-zero gradients in the negative region.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6E30DB7-8EA5-4E17-B7F8-E9DC8BA5A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842847"/>
            <a:ext cx="3289300" cy="246697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55D50E2-C7A4-43A7-A181-8E1D2136B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3842848"/>
            <a:ext cx="3289300" cy="246697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F1015A0-868B-4A89-8FE2-67E93D1A8192}"/>
              </a:ext>
            </a:extLst>
          </p:cNvPr>
          <p:cNvSpPr txBox="1"/>
          <p:nvPr/>
        </p:nvSpPr>
        <p:spPr>
          <a:xfrm>
            <a:off x="1676712" y="6308207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ReLU</a:t>
            </a:r>
            <a:r>
              <a:rPr lang="en-US" altLang="zh-TW" dirty="0"/>
              <a:t> operation.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7D8EE02-C286-49A7-87DB-F84AE438EA01}"/>
              </a:ext>
            </a:extLst>
          </p:cNvPr>
          <p:cNvSpPr txBox="1"/>
          <p:nvPr/>
        </p:nvSpPr>
        <p:spPr>
          <a:xfrm>
            <a:off x="5515118" y="6308207"/>
            <a:ext cx="227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Leaky </a:t>
            </a:r>
            <a:r>
              <a:rPr lang="en-US" altLang="zh-TW" dirty="0" err="1"/>
              <a:t>ReLU</a:t>
            </a:r>
            <a:r>
              <a:rPr lang="en-US" altLang="zh-TW" dirty="0"/>
              <a:t> operation.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218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55D50E2-C7A4-43A7-A181-8E1D2136B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7350" y="3975707"/>
            <a:ext cx="3289300" cy="24669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9BEFAC-6340-4A98-B1DA-65645E81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Sigmoid Linear Unit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SiLU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9F168F-B3AE-47A6-B85B-397E91A7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059596-C5AE-4952-B45F-50246BD7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YOLOv7 uses the Sigmoid Linear Unit (</a:t>
            </a:r>
            <a:r>
              <a:rPr lang="en-US" altLang="zh-TW" dirty="0" err="1"/>
              <a:t>SiLU</a:t>
            </a:r>
            <a:r>
              <a:rPr lang="en-US" altLang="zh-TW" dirty="0"/>
              <a:t>) activation function to enhance learning capability.</a:t>
            </a:r>
          </a:p>
          <a:p>
            <a:r>
              <a:rPr lang="en-US" altLang="zh-TW" dirty="0" err="1"/>
              <a:t>SiLU</a:t>
            </a:r>
            <a:r>
              <a:rPr lang="en-US" altLang="zh-TW" dirty="0"/>
              <a:t> combines the input with its Sigmoid value, resulting in a smooth output that transitions linearly for large inputs and approaches zero for small inputs.</a:t>
            </a:r>
          </a:p>
          <a:p>
            <a:r>
              <a:rPr lang="en-US" altLang="zh-TW" dirty="0"/>
              <a:t>This smoothness stabilizes gradient updates, improves convergence, and enhances the model's ability to learn complex features.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7D8EE02-C286-49A7-87DB-F84AE438EA01}"/>
              </a:ext>
            </a:extLst>
          </p:cNvPr>
          <p:cNvSpPr txBox="1"/>
          <p:nvPr/>
        </p:nvSpPr>
        <p:spPr>
          <a:xfrm>
            <a:off x="3766619" y="6438475"/>
            <a:ext cx="161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SiLU</a:t>
            </a:r>
            <a:r>
              <a:rPr lang="en-US" altLang="zh-TW" dirty="0"/>
              <a:t> operation.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57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Bounding Box Loss Function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983143F-1A5D-4168-98ED-1883763F2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deep convolutional neural network training, the model minimizes the loss function to reduce prediction errors and improve accuracy.</a:t>
            </a:r>
          </a:p>
          <a:p>
            <a:r>
              <a:rPr lang="en-US" altLang="zh-TW" dirty="0"/>
              <a:t>In object detection tasks, Intersection over Union (</a:t>
            </a:r>
            <a:r>
              <a:rPr lang="en-US" altLang="zh-TW" dirty="0" err="1"/>
              <a:t>IoU</a:t>
            </a:r>
            <a:r>
              <a:rPr lang="en-US" altLang="zh-TW" dirty="0"/>
              <a:t>) measures the overlap between predicted and ground truth bounding boxes, calculated as the intersection area divided by the union area.</a:t>
            </a:r>
          </a:p>
          <a:p>
            <a:r>
              <a:rPr lang="en-US" altLang="zh-TW" dirty="0"/>
              <a:t>However, </a:t>
            </a:r>
            <a:r>
              <a:rPr lang="en-US" altLang="zh-TW" dirty="0" err="1"/>
              <a:t>IoU</a:t>
            </a:r>
            <a:r>
              <a:rPr lang="en-US" altLang="zh-TW" dirty="0"/>
              <a:t> mainly evaluates the overlap ratio and may neglect internal gaps or background regions within the bounding box, leading to inaccurate detection assessments when non-object areas are included.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6F43333-442D-47E0-9732-8F6CEAAB10CE}"/>
                  </a:ext>
                </a:extLst>
              </p:cNvPr>
              <p:cNvSpPr txBox="1"/>
              <p:nvPr/>
            </p:nvSpPr>
            <p:spPr>
              <a:xfrm>
                <a:off x="2276475" y="5509473"/>
                <a:ext cx="4591050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𝐼𝑛𝑡𝑒𝑟𝑠𝑒𝑐𝑡𝑖𝑜𝑛</m:t>
                          </m:r>
                        </m:num>
                        <m:den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𝑈𝑛𝑖𝑜𝑛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6F43333-442D-47E0-9732-8F6CEAAB1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475" y="5509473"/>
                <a:ext cx="4591050" cy="667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279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Complete </a:t>
            </a:r>
            <a:r>
              <a:rPr lang="en-US" altLang="zh-TW" dirty="0" err="1"/>
              <a:t>IoU</a:t>
            </a:r>
            <a:r>
              <a:rPr lang="en-US" altLang="zh-TW" dirty="0"/>
              <a:t> (</a:t>
            </a:r>
            <a:r>
              <a:rPr lang="en-US" altLang="zh-TW" dirty="0" err="1"/>
              <a:t>CIoU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2983143F-1A5D-4168-98ED-1883763F2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94384"/>
                <a:ext cx="7886700" cy="575886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To overcome </a:t>
                </a:r>
                <a:r>
                  <a:rPr lang="en-US" altLang="zh-TW" dirty="0" err="1"/>
                  <a:t>IoU's</a:t>
                </a:r>
                <a:r>
                  <a:rPr lang="en-US" altLang="zh-TW" dirty="0"/>
                  <a:t> limitations, Complete </a:t>
                </a:r>
                <a:r>
                  <a:rPr lang="en-US" altLang="zh-TW" dirty="0" err="1"/>
                  <a:t>IoU</a:t>
                </a:r>
                <a:r>
                  <a:rPr lang="en-US" altLang="zh-TW" dirty="0"/>
                  <a:t> (</a:t>
                </a:r>
                <a:r>
                  <a:rPr lang="en-US" altLang="zh-TW" dirty="0" err="1"/>
                  <a:t>CIoU</a:t>
                </a:r>
                <a:r>
                  <a:rPr lang="en-US" altLang="zh-TW" dirty="0"/>
                  <a:t>) improves detection accuracy by considering both the overlap ratio and geometric alignment between bounding boxes.</a:t>
                </a:r>
              </a:p>
              <a:p>
                <a:r>
                  <a:rPr lang="en-US" altLang="zh-TW" dirty="0" err="1"/>
                  <a:t>CIoU</a:t>
                </a:r>
                <a:r>
                  <a:rPr lang="en-US" altLang="zh-TW" dirty="0"/>
                  <a:t> incorporates the Euclidean distance between the centers of the predicted and ground truth boxes, normalized by the diagonal length of the smallest enclosing box. The </a:t>
                </a:r>
                <a:r>
                  <a:rPr lang="en-US" altLang="zh-TW" dirty="0" err="1"/>
                  <a:t>CIoU</a:t>
                </a:r>
                <a:r>
                  <a:rPr lang="en-US" altLang="zh-TW" dirty="0"/>
                  <a:t> formula is:</a:t>
                </a:r>
              </a:p>
              <a:p>
                <a:pPr marL="457200" lvl="1" indent="0">
                  <a:buNone/>
                </a:pPr>
                <a:endParaRPr lang="en-US" altLang="zh-TW" dirty="0"/>
              </a:p>
              <a:p>
                <a:pPr marL="457200" lvl="1" indent="0">
                  <a:buNone/>
                </a:pP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𝑔𝑡</m:t>
                        </m:r>
                      </m:sup>
                    </m:sSup>
                  </m:oMath>
                </a14:m>
                <a:r>
                  <a:rPr lang="en-US" altLang="zh-TW" dirty="0"/>
                  <a:t>: Ground truth box center.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𝑝𝑟𝑒𝑑</m:t>
                        </m:r>
                      </m:sup>
                    </m:sSup>
                  </m:oMath>
                </a14:m>
                <a:r>
                  <a:rPr lang="en-US" altLang="zh-TW" dirty="0"/>
                  <a:t>: Predicted box center.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TW" dirty="0"/>
                  <a:t>: Euclidean distance between centers.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dirty="0"/>
                  <a:t>: Diagonal length of the smallest enclosing box.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dirty="0"/>
                  <a:t>: Weight factor balancing shape consistency.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𝜐</m:t>
                    </m:r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Aspect ratio difference.</a:t>
                </a:r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2983143F-1A5D-4168-98ED-1883763F2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94384"/>
                <a:ext cx="7886700" cy="5758866"/>
              </a:xfrm>
              <a:blipFill>
                <a:blip r:embed="rId2"/>
                <a:stretch>
                  <a:fillRect l="-1005" t="-1481" r="-12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5C401F6-1EEA-4847-AA28-E3D38FF4A470}"/>
                  </a:ext>
                </a:extLst>
              </p:cNvPr>
              <p:cNvSpPr txBox="1"/>
              <p:nvPr/>
            </p:nvSpPr>
            <p:spPr>
              <a:xfrm>
                <a:off x="2276475" y="3989485"/>
                <a:ext cx="4591050" cy="663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𝐶𝐼𝑜𝑈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zh-TW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p>
                              </m:s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𝑔𝑡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𝛼𝜐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5C401F6-1EEA-4847-AA28-E3D38FF4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475" y="3989485"/>
                <a:ext cx="4591050" cy="663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02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Multi-Scale Feature Fusion Framework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FE7B5BA-6453-4C10-8839-93B6C451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Feature Pyramid Network (FPN) and Path Aggregation Network (PAN) are key components for multi-scale feature extraction in YOLOv7, enhancing object detection across various sizes and shapes.</a:t>
            </a:r>
          </a:p>
          <a:p>
            <a:r>
              <a:rPr lang="en-US" altLang="zh-TW" dirty="0"/>
              <a:t>FPN uses a top-down approach to pass high-level features to lower layers, aiding small object detection.</a:t>
            </a:r>
          </a:p>
          <a:p>
            <a:r>
              <a:rPr lang="en-US" altLang="zh-TW" dirty="0"/>
              <a:t>PAN, in contrast, aggregates spatial details from lower layers with semantic information from higher layers, ensuring accurate and efficient detection.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C3813F1-97D6-403A-8888-B2A05F119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667" y="4481825"/>
            <a:ext cx="2881734" cy="208755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A3C6C2D-8A70-4600-8315-A4464B74D933}"/>
              </a:ext>
            </a:extLst>
          </p:cNvPr>
          <p:cNvSpPr txBox="1"/>
          <p:nvPr/>
        </p:nvSpPr>
        <p:spPr>
          <a:xfrm>
            <a:off x="2803716" y="6438475"/>
            <a:ext cx="406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Multi-Scale Feature Fusion: FPN and PAN.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419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SPPCSPC Network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FE7B5BA-6453-4C10-8839-93B6C451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SPPCSPC combines Spatial Pyramid Pooling (SPP) and Cross Stage Partial Network (</a:t>
            </a:r>
            <a:r>
              <a:rPr lang="en-US" altLang="zh-TW" dirty="0" err="1"/>
              <a:t>CSPNet</a:t>
            </a:r>
            <a:r>
              <a:rPr lang="en-US" altLang="zh-TW" dirty="0"/>
              <a:t>) to enhance feature extraction and expand the receptive field.</a:t>
            </a:r>
          </a:p>
          <a:p>
            <a:r>
              <a:rPr lang="en-US" altLang="zh-TW" dirty="0"/>
              <a:t>SPP captures multi-scale features using max pooling, while </a:t>
            </a:r>
            <a:r>
              <a:rPr lang="en-US" altLang="zh-TW" dirty="0" err="1"/>
              <a:t>CSPNet</a:t>
            </a:r>
            <a:r>
              <a:rPr lang="en-US" altLang="zh-TW" dirty="0"/>
              <a:t> splits the feature map to balance feature extraction and computational efficiency.</a:t>
            </a:r>
          </a:p>
          <a:p>
            <a:r>
              <a:rPr lang="en-US" altLang="zh-TW" dirty="0"/>
              <a:t>This fusion improves detection accuracy and speed, especially for objects of varying sizes.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7DF6717-C19D-4C37-B4EA-771CE7138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786" y="4301817"/>
            <a:ext cx="4858428" cy="219105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613FEB2-4ABE-40F4-ACA9-CD81DAB913DB}"/>
              </a:ext>
            </a:extLst>
          </p:cNvPr>
          <p:cNvSpPr txBox="1"/>
          <p:nvPr/>
        </p:nvSpPr>
        <p:spPr>
          <a:xfrm>
            <a:off x="3313931" y="6438475"/>
            <a:ext cx="2516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Architecture of SPPCSPC.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663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Efficient Layer Aggregation Network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FE7B5BA-6453-4C10-8839-93B6C451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Efficient Layer Aggregation Network (ELAN) is designed to improve feature extraction and training stability in deep object detection networks.</a:t>
            </a:r>
          </a:p>
          <a:p>
            <a:r>
              <a:rPr lang="en-US" altLang="zh-TW" dirty="0"/>
              <a:t>It facilitates efficient gradient flow by aggregating features through both shallow and deep branches, enabling deeper networks to train effectively without performance degradation.</a:t>
            </a:r>
          </a:p>
          <a:p>
            <a:r>
              <a:rPr lang="en-US" altLang="zh-TW" dirty="0"/>
              <a:t>This architectural design improves both detection accuracy and inference efficiency by enabling compact and effective multi-level feature aggregation.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47C23A-D97C-49A3-A386-0042CEE0D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88" y="5207133"/>
            <a:ext cx="4975023" cy="121805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0F05236-7B57-4E78-A242-FDD9E5B289DA}"/>
              </a:ext>
            </a:extLst>
          </p:cNvPr>
          <p:cNvSpPr txBox="1"/>
          <p:nvPr/>
        </p:nvSpPr>
        <p:spPr>
          <a:xfrm>
            <a:off x="3475032" y="6438475"/>
            <a:ext cx="2193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Architecture of ELAN.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407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540D0-E49B-49A7-A86F-4EE45449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2BD540B-4B42-48F3-A9B1-F50D8C40D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88B1DCB-5790-452C-8C1A-E23687C69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Introduction</a:t>
            </a:r>
          </a:p>
          <a:p>
            <a:r>
              <a:rPr lang="en-US" altLang="zh-TW" b="1" dirty="0"/>
              <a:t>Proposed</a:t>
            </a:r>
            <a:r>
              <a:rPr lang="zh-TW" altLang="en-US" b="1" dirty="0"/>
              <a:t> </a:t>
            </a:r>
            <a:r>
              <a:rPr lang="en-US" altLang="zh-TW" b="1" dirty="0"/>
              <a:t>Method</a:t>
            </a:r>
          </a:p>
          <a:p>
            <a:pPr lvl="1"/>
            <a:r>
              <a:rPr lang="en-US" altLang="zh-TW" dirty="0"/>
              <a:t>Object Detection Model</a:t>
            </a:r>
          </a:p>
          <a:p>
            <a:pPr lvl="1"/>
            <a:r>
              <a:rPr lang="en-US" altLang="zh-TW" dirty="0"/>
              <a:t>Trajectory Management Mechanism</a:t>
            </a:r>
          </a:p>
          <a:p>
            <a:pPr lvl="1"/>
            <a:r>
              <a:rPr lang="en-US" altLang="zh-TW" dirty="0"/>
              <a:t>Bounce Detection Method</a:t>
            </a:r>
          </a:p>
          <a:p>
            <a:r>
              <a:rPr lang="en-US" altLang="zh-TW" b="1" dirty="0"/>
              <a:t>Experimental Results</a:t>
            </a:r>
          </a:p>
          <a:p>
            <a:r>
              <a:rPr lang="en-US" altLang="zh-TW" b="1" dirty="0"/>
              <a:t>Conclusion and Future Work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07954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8367208-1B7D-4014-B44A-E6002C5C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Flowchart of Proposed Method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672CDF-9807-41BE-88AE-254A12A4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9E17078E-2FEE-49E0-A99B-1A9C944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the next part, we are going to introduce the stage of trajectory management mechanism.</a:t>
            </a:r>
            <a:endParaRPr lang="zh-TW" altLang="en-US" dirty="0"/>
          </a:p>
        </p:txBody>
      </p:sp>
      <p:sp>
        <p:nvSpPr>
          <p:cNvPr id="11" name="Google Shape;297;p10">
            <a:extLst>
              <a:ext uri="{FF2B5EF4-FFF2-40B4-BE49-F238E27FC236}">
                <a16:creationId xmlns:a16="http://schemas.microsoft.com/office/drawing/2014/main" id="{1161DAE6-E4C1-470C-AA79-1A64EE80E416}"/>
              </a:ext>
            </a:extLst>
          </p:cNvPr>
          <p:cNvSpPr/>
          <p:nvPr/>
        </p:nvSpPr>
        <p:spPr>
          <a:xfrm>
            <a:off x="557348" y="4614287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Input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sz="1400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287;p10">
            <a:extLst>
              <a:ext uri="{FF2B5EF4-FFF2-40B4-BE49-F238E27FC236}">
                <a16:creationId xmlns:a16="http://schemas.microsoft.com/office/drawing/2014/main" id="{56551519-6FC9-45F5-A25D-E2E5F3CAD4C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1689709" y="4965844"/>
            <a:ext cx="388943" cy="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DD94254-E559-4982-B325-9B73529BBA78}"/>
              </a:ext>
            </a:extLst>
          </p:cNvPr>
          <p:cNvGrpSpPr/>
          <p:nvPr/>
        </p:nvGrpSpPr>
        <p:grpSpPr>
          <a:xfrm>
            <a:off x="2078652" y="4268073"/>
            <a:ext cx="1330522" cy="1395543"/>
            <a:chOff x="2078652" y="4034574"/>
            <a:chExt cx="1330522" cy="1395543"/>
          </a:xfrm>
        </p:grpSpPr>
        <p:sp>
          <p:nvSpPr>
            <p:cNvPr id="13" name="Google Shape;290;p10">
              <a:extLst>
                <a:ext uri="{FF2B5EF4-FFF2-40B4-BE49-F238E27FC236}">
                  <a16:creationId xmlns:a16="http://schemas.microsoft.com/office/drawing/2014/main" id="{CFB06BC7-D0AD-46F7-8634-68950F5B6FD6}"/>
                </a:ext>
              </a:extLst>
            </p:cNvPr>
            <p:cNvSpPr/>
            <p:nvPr/>
          </p:nvSpPr>
          <p:spPr>
            <a:xfrm>
              <a:off x="2078652" y="4034574"/>
              <a:ext cx="1330522" cy="1395543"/>
            </a:xfrm>
            <a:prstGeom prst="roundRect">
              <a:avLst>
                <a:gd name="adj" fmla="val 2077"/>
              </a:avLst>
            </a:prstGeom>
            <a:solidFill>
              <a:srgbClr val="FFF2CC"/>
            </a:solidFill>
            <a:ln w="19050" cap="flat" cmpd="sng">
              <a:solidFill>
                <a:srgbClr val="FFD2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zh-TW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Ball Position Extraction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93;p10">
              <a:extLst>
                <a:ext uri="{FF2B5EF4-FFF2-40B4-BE49-F238E27FC236}">
                  <a16:creationId xmlns:a16="http://schemas.microsoft.com/office/drawing/2014/main" id="{BEDDF996-4DFE-4916-9588-52103A484C78}"/>
                </a:ext>
              </a:extLst>
            </p:cNvPr>
            <p:cNvSpPr/>
            <p:nvPr/>
          </p:nvSpPr>
          <p:spPr>
            <a:xfrm>
              <a:off x="2177858" y="4250789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Using YOLOv7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295;p10">
            <a:extLst>
              <a:ext uri="{FF2B5EF4-FFF2-40B4-BE49-F238E27FC236}">
                <a16:creationId xmlns:a16="http://schemas.microsoft.com/office/drawing/2014/main" id="{49EEEBA3-8D77-4A09-BE64-AD05285FDB36}"/>
              </a:ext>
            </a:extLst>
          </p:cNvPr>
          <p:cNvSpPr/>
          <p:nvPr/>
        </p:nvSpPr>
        <p:spPr>
          <a:xfrm>
            <a:off x="3799614" y="4350557"/>
            <a:ext cx="1410291" cy="1241130"/>
          </a:xfrm>
          <a:prstGeom prst="roundRect">
            <a:avLst>
              <a:gd name="adj" fmla="val 10626"/>
            </a:avLst>
          </a:prstGeom>
          <a:solidFill>
            <a:srgbClr val="CCE4EE"/>
          </a:solidFill>
          <a:ln w="19050" cap="flat" cmpd="sng">
            <a:solidFill>
              <a:srgbClr val="8FCAE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Ball Trajectory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287;p10">
            <a:extLst>
              <a:ext uri="{FF2B5EF4-FFF2-40B4-BE49-F238E27FC236}">
                <a16:creationId xmlns:a16="http://schemas.microsoft.com/office/drawing/2014/main" id="{F0715F37-76E2-4EA3-A8EB-17C09C432CE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209905" y="4971122"/>
            <a:ext cx="38288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Google Shape;287;p10">
            <a:extLst>
              <a:ext uri="{FF2B5EF4-FFF2-40B4-BE49-F238E27FC236}">
                <a16:creationId xmlns:a16="http://schemas.microsoft.com/office/drawing/2014/main" id="{2434490A-4A2D-4C93-A13C-28FB922978EE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054194" y="4969071"/>
            <a:ext cx="39674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ABAF067-B958-4AAE-87FC-2E13434E0FE9}"/>
              </a:ext>
            </a:extLst>
          </p:cNvPr>
          <p:cNvGrpSpPr/>
          <p:nvPr/>
        </p:nvGrpSpPr>
        <p:grpSpPr>
          <a:xfrm>
            <a:off x="5592786" y="4255480"/>
            <a:ext cx="1475268" cy="2474285"/>
            <a:chOff x="6399956" y="3139219"/>
            <a:chExt cx="1475268" cy="2474285"/>
          </a:xfrm>
        </p:grpSpPr>
        <p:sp>
          <p:nvSpPr>
            <p:cNvPr id="20" name="Google Shape;293;p10">
              <a:extLst>
                <a:ext uri="{FF2B5EF4-FFF2-40B4-BE49-F238E27FC236}">
                  <a16:creationId xmlns:a16="http://schemas.microsoft.com/office/drawing/2014/main" id="{0290F560-FACB-4446-A5CF-D39DDA7FF5B3}"/>
                </a:ext>
              </a:extLst>
            </p:cNvPr>
            <p:cNvSpPr/>
            <p:nvPr/>
          </p:nvSpPr>
          <p:spPr>
            <a:xfrm>
              <a:off x="6399956" y="3139219"/>
              <a:ext cx="1475268" cy="2474285"/>
            </a:xfrm>
            <a:prstGeom prst="roundRect">
              <a:avLst>
                <a:gd name="adj" fmla="val 10626"/>
              </a:avLst>
            </a:prstGeom>
            <a:solidFill>
              <a:srgbClr val="E2F0D9"/>
            </a:solidFill>
            <a:ln w="19050" cap="flat" cmpd="sng">
              <a:solidFill>
                <a:srgbClr val="8EAE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b="1" dirty="0"/>
                <a:t>Trajectory Analysis</a:t>
              </a:r>
            </a:p>
          </p:txBody>
        </p:sp>
        <p:sp>
          <p:nvSpPr>
            <p:cNvPr id="21" name="Google Shape;293;p10">
              <a:extLst>
                <a:ext uri="{FF2B5EF4-FFF2-40B4-BE49-F238E27FC236}">
                  <a16:creationId xmlns:a16="http://schemas.microsoft.com/office/drawing/2014/main" id="{B186186C-F7F6-4280-B8AF-787C04ED5940}"/>
                </a:ext>
              </a:extLst>
            </p:cNvPr>
            <p:cNvSpPr/>
            <p:nvPr/>
          </p:nvSpPr>
          <p:spPr>
            <a:xfrm>
              <a:off x="6572812" y="374585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Side Errors</a:t>
              </a:r>
            </a:p>
          </p:txBody>
        </p:sp>
        <p:sp>
          <p:nvSpPr>
            <p:cNvPr id="22" name="Google Shape;293;p10">
              <a:extLst>
                <a:ext uri="{FF2B5EF4-FFF2-40B4-BE49-F238E27FC236}">
                  <a16:creationId xmlns:a16="http://schemas.microsoft.com/office/drawing/2014/main" id="{F4F7B252-55B0-448F-B185-335FB06EAF09}"/>
                </a:ext>
              </a:extLst>
            </p:cNvPr>
            <p:cNvSpPr/>
            <p:nvPr/>
          </p:nvSpPr>
          <p:spPr>
            <a:xfrm>
              <a:off x="6572812" y="422399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Misses</a:t>
              </a:r>
            </a:p>
          </p:txBody>
        </p:sp>
        <p:sp>
          <p:nvSpPr>
            <p:cNvPr id="23" name="Google Shape;293;p10">
              <a:extLst>
                <a:ext uri="{FF2B5EF4-FFF2-40B4-BE49-F238E27FC236}">
                  <a16:creationId xmlns:a16="http://schemas.microsoft.com/office/drawing/2014/main" id="{63B168B3-0B93-40FE-B28F-782BEE39669D}"/>
                </a:ext>
              </a:extLst>
            </p:cNvPr>
            <p:cNvSpPr/>
            <p:nvPr/>
          </p:nvSpPr>
          <p:spPr>
            <a:xfrm>
              <a:off x="6572812" y="4702133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 of </a:t>
              </a: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Bounds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93;p10">
              <a:extLst>
                <a:ext uri="{FF2B5EF4-FFF2-40B4-BE49-F238E27FC236}">
                  <a16:creationId xmlns:a16="http://schemas.microsoft.com/office/drawing/2014/main" id="{56F7731F-281D-4B25-9A45-052978EBF4D1}"/>
                </a:ext>
              </a:extLst>
            </p:cNvPr>
            <p:cNvSpPr/>
            <p:nvPr/>
          </p:nvSpPr>
          <p:spPr>
            <a:xfrm>
              <a:off x="6572812" y="326771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Valid Hits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" name="Google Shape;287;p10">
            <a:extLst>
              <a:ext uri="{FF2B5EF4-FFF2-40B4-BE49-F238E27FC236}">
                <a16:creationId xmlns:a16="http://schemas.microsoft.com/office/drawing/2014/main" id="{6175D6DE-DA46-4DE3-8E5B-17E46FAC195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409174" y="4965845"/>
            <a:ext cx="390440" cy="527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6" name="圖片 25">
            <a:extLst>
              <a:ext uri="{FF2B5EF4-FFF2-40B4-BE49-F238E27FC236}">
                <a16:creationId xmlns:a16="http://schemas.microsoft.com/office/drawing/2014/main" id="{F6D561B6-5628-4C6E-A5E2-06F19755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5" y="5439050"/>
            <a:ext cx="1364214" cy="76643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9F9326B-C3A1-4677-8125-525F481A1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r="1611"/>
          <a:stretch/>
        </p:blipFill>
        <p:spPr>
          <a:xfrm>
            <a:off x="7693983" y="5382397"/>
            <a:ext cx="667670" cy="1347368"/>
          </a:xfrm>
          <a:prstGeom prst="rect">
            <a:avLst/>
          </a:prstGeom>
        </p:spPr>
      </p:pic>
      <p:pic>
        <p:nvPicPr>
          <p:cNvPr id="28" name="內容版面配置區 9">
            <a:extLst>
              <a:ext uri="{FF2B5EF4-FFF2-40B4-BE49-F238E27FC236}">
                <a16:creationId xmlns:a16="http://schemas.microsoft.com/office/drawing/2014/main" id="{500D5086-C54F-480E-8FC6-C7CC92571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00" t="52533" r="51224" b="27157"/>
          <a:stretch/>
        </p:blipFill>
        <p:spPr>
          <a:xfrm>
            <a:off x="2174858" y="5690085"/>
            <a:ext cx="1126809" cy="1048559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0D2EE53-DC20-43A9-99B2-F7E3257FE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925" y="5731164"/>
            <a:ext cx="1861259" cy="741781"/>
          </a:xfrm>
          <a:prstGeom prst="rect">
            <a:avLst/>
          </a:prstGeom>
        </p:spPr>
      </p:pic>
      <p:sp>
        <p:nvSpPr>
          <p:cNvPr id="34" name="Google Shape;297;p10">
            <a:extLst>
              <a:ext uri="{FF2B5EF4-FFF2-40B4-BE49-F238E27FC236}">
                <a16:creationId xmlns:a16="http://schemas.microsoft.com/office/drawing/2014/main" id="{FBB783B6-0AC8-4AE8-B00B-E1B44A5F8BCF}"/>
              </a:ext>
            </a:extLst>
          </p:cNvPr>
          <p:cNvSpPr/>
          <p:nvPr/>
        </p:nvSpPr>
        <p:spPr>
          <a:xfrm>
            <a:off x="7450935" y="4617514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Output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9C54276-1FE1-4831-83AD-C4FB3A21BDB4}"/>
              </a:ext>
            </a:extLst>
          </p:cNvPr>
          <p:cNvCxnSpPr>
            <a:cxnSpLocks/>
          </p:cNvCxnSpPr>
          <p:nvPr/>
        </p:nvCxnSpPr>
        <p:spPr>
          <a:xfrm>
            <a:off x="2747011" y="3493239"/>
            <a:ext cx="936104" cy="7409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4F84955-5639-4374-896A-6D0968BB643A}"/>
              </a:ext>
            </a:extLst>
          </p:cNvPr>
          <p:cNvSpPr/>
          <p:nvPr/>
        </p:nvSpPr>
        <p:spPr>
          <a:xfrm>
            <a:off x="3708432" y="4255481"/>
            <a:ext cx="1569699" cy="140813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490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Trajectory Management Mechanism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8FE7B5BA-6453-4C10-8839-93B6C451E4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To accurately track and manage ball trajectories, the system evaluates key parameters, including distance between frames, aspect ratio, Intersection over Union (</a:t>
                </a:r>
                <a:r>
                  <a:rPr lang="en-US" altLang="zh-TW" dirty="0" err="1"/>
                  <a:t>IoU</a:t>
                </a:r>
                <a:r>
                  <a:rPr lang="en-US" altLang="zh-TW" dirty="0"/>
                  <a:t>), and movement direction.</a:t>
                </a:r>
              </a:p>
              <a:p>
                <a:r>
                  <a:rPr lang="en-US" altLang="zh-TW" dirty="0"/>
                  <a:t>These features are weighted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𝑑𝑖𝑠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𝑎𝑟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𝑖𝑜𝑢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</m:oMath>
                </a14:m>
                <a:r>
                  <a:rPr lang="en-US" altLang="zh-TW" dirty="0"/>
                  <a:t>) to assess their influence on trajectory matching.</a:t>
                </a:r>
              </a:p>
              <a:p>
                <a:r>
                  <a:rPr lang="en-US" altLang="zh-TW" dirty="0"/>
                  <a:t>The system then determines whether the detected ball belongs to an existing trajectory or requires a new one, ensuring accurate and consistent tracking.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8FE7B5BA-6453-4C10-8839-93B6C451E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714" r="-12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9EDFF0E2-79AF-4CE6-A4ED-130105D11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724" y="4441642"/>
            <a:ext cx="2654549" cy="208557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20B8866-8A48-4AA6-A1B5-CA9503539C4E}"/>
              </a:ext>
            </a:extLst>
          </p:cNvPr>
          <p:cNvSpPr txBox="1"/>
          <p:nvPr/>
        </p:nvSpPr>
        <p:spPr>
          <a:xfrm>
            <a:off x="1958173" y="6438475"/>
            <a:ext cx="522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Calibri" panose="020F0502020204030204" pitchFamily="34" charset="0"/>
                <a:cs typeface="Calibri" panose="020F0502020204030204" pitchFamily="34" charset="0"/>
              </a:rPr>
              <a:t>Flowchart of the Trajectory Management Mechanism.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116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8367208-1B7D-4014-B44A-E6002C5C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Flowchart of Proposed Method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672CDF-9807-41BE-88AE-254A12A4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9E17078E-2FEE-49E0-A99B-1A9C944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the next part, we are going to introduce the stage of the bounce detection method, which classifies hit types based on landing points.</a:t>
            </a:r>
            <a:endParaRPr lang="zh-TW" altLang="en-US" dirty="0"/>
          </a:p>
        </p:txBody>
      </p:sp>
      <p:sp>
        <p:nvSpPr>
          <p:cNvPr id="11" name="Google Shape;297;p10">
            <a:extLst>
              <a:ext uri="{FF2B5EF4-FFF2-40B4-BE49-F238E27FC236}">
                <a16:creationId xmlns:a16="http://schemas.microsoft.com/office/drawing/2014/main" id="{1161DAE6-E4C1-470C-AA79-1A64EE80E416}"/>
              </a:ext>
            </a:extLst>
          </p:cNvPr>
          <p:cNvSpPr/>
          <p:nvPr/>
        </p:nvSpPr>
        <p:spPr>
          <a:xfrm>
            <a:off x="557348" y="4614287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Input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sz="1400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287;p10">
            <a:extLst>
              <a:ext uri="{FF2B5EF4-FFF2-40B4-BE49-F238E27FC236}">
                <a16:creationId xmlns:a16="http://schemas.microsoft.com/office/drawing/2014/main" id="{56551519-6FC9-45F5-A25D-E2E5F3CAD4C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1689709" y="4965844"/>
            <a:ext cx="388943" cy="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DD94254-E559-4982-B325-9B73529BBA78}"/>
              </a:ext>
            </a:extLst>
          </p:cNvPr>
          <p:cNvGrpSpPr/>
          <p:nvPr/>
        </p:nvGrpSpPr>
        <p:grpSpPr>
          <a:xfrm>
            <a:off x="2078652" y="4268073"/>
            <a:ext cx="1330522" cy="1395543"/>
            <a:chOff x="2078652" y="4034574"/>
            <a:chExt cx="1330522" cy="1395543"/>
          </a:xfrm>
        </p:grpSpPr>
        <p:sp>
          <p:nvSpPr>
            <p:cNvPr id="13" name="Google Shape;290;p10">
              <a:extLst>
                <a:ext uri="{FF2B5EF4-FFF2-40B4-BE49-F238E27FC236}">
                  <a16:creationId xmlns:a16="http://schemas.microsoft.com/office/drawing/2014/main" id="{CFB06BC7-D0AD-46F7-8634-68950F5B6FD6}"/>
                </a:ext>
              </a:extLst>
            </p:cNvPr>
            <p:cNvSpPr/>
            <p:nvPr/>
          </p:nvSpPr>
          <p:spPr>
            <a:xfrm>
              <a:off x="2078652" y="4034574"/>
              <a:ext cx="1330522" cy="1395543"/>
            </a:xfrm>
            <a:prstGeom prst="roundRect">
              <a:avLst>
                <a:gd name="adj" fmla="val 2077"/>
              </a:avLst>
            </a:prstGeom>
            <a:solidFill>
              <a:srgbClr val="FFF2CC"/>
            </a:solidFill>
            <a:ln w="19050" cap="flat" cmpd="sng">
              <a:solidFill>
                <a:srgbClr val="FFD2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zh-TW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Ball Position Extraction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93;p10">
              <a:extLst>
                <a:ext uri="{FF2B5EF4-FFF2-40B4-BE49-F238E27FC236}">
                  <a16:creationId xmlns:a16="http://schemas.microsoft.com/office/drawing/2014/main" id="{BEDDF996-4DFE-4916-9588-52103A484C78}"/>
                </a:ext>
              </a:extLst>
            </p:cNvPr>
            <p:cNvSpPr/>
            <p:nvPr/>
          </p:nvSpPr>
          <p:spPr>
            <a:xfrm>
              <a:off x="2177858" y="4250789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Using YOLOv7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295;p10">
            <a:extLst>
              <a:ext uri="{FF2B5EF4-FFF2-40B4-BE49-F238E27FC236}">
                <a16:creationId xmlns:a16="http://schemas.microsoft.com/office/drawing/2014/main" id="{49EEEBA3-8D77-4A09-BE64-AD05285FDB36}"/>
              </a:ext>
            </a:extLst>
          </p:cNvPr>
          <p:cNvSpPr/>
          <p:nvPr/>
        </p:nvSpPr>
        <p:spPr>
          <a:xfrm>
            <a:off x="3799614" y="4350557"/>
            <a:ext cx="1410291" cy="1241130"/>
          </a:xfrm>
          <a:prstGeom prst="roundRect">
            <a:avLst>
              <a:gd name="adj" fmla="val 10626"/>
            </a:avLst>
          </a:prstGeom>
          <a:solidFill>
            <a:srgbClr val="CCE4EE"/>
          </a:solidFill>
          <a:ln w="19050" cap="flat" cmpd="sng">
            <a:solidFill>
              <a:srgbClr val="8FCAE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Ball Trajectory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287;p10">
            <a:extLst>
              <a:ext uri="{FF2B5EF4-FFF2-40B4-BE49-F238E27FC236}">
                <a16:creationId xmlns:a16="http://schemas.microsoft.com/office/drawing/2014/main" id="{F0715F37-76E2-4EA3-A8EB-17C09C432CE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209905" y="4971122"/>
            <a:ext cx="38288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Google Shape;287;p10">
            <a:extLst>
              <a:ext uri="{FF2B5EF4-FFF2-40B4-BE49-F238E27FC236}">
                <a16:creationId xmlns:a16="http://schemas.microsoft.com/office/drawing/2014/main" id="{2434490A-4A2D-4C93-A13C-28FB922978EE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054194" y="4969071"/>
            <a:ext cx="39674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ABAF067-B958-4AAE-87FC-2E13434E0FE9}"/>
              </a:ext>
            </a:extLst>
          </p:cNvPr>
          <p:cNvGrpSpPr/>
          <p:nvPr/>
        </p:nvGrpSpPr>
        <p:grpSpPr>
          <a:xfrm>
            <a:off x="5592786" y="4255480"/>
            <a:ext cx="1475268" cy="2474285"/>
            <a:chOff x="6399956" y="3139219"/>
            <a:chExt cx="1475268" cy="2474285"/>
          </a:xfrm>
        </p:grpSpPr>
        <p:sp>
          <p:nvSpPr>
            <p:cNvPr id="20" name="Google Shape;293;p10">
              <a:extLst>
                <a:ext uri="{FF2B5EF4-FFF2-40B4-BE49-F238E27FC236}">
                  <a16:creationId xmlns:a16="http://schemas.microsoft.com/office/drawing/2014/main" id="{0290F560-FACB-4446-A5CF-D39DDA7FF5B3}"/>
                </a:ext>
              </a:extLst>
            </p:cNvPr>
            <p:cNvSpPr/>
            <p:nvPr/>
          </p:nvSpPr>
          <p:spPr>
            <a:xfrm>
              <a:off x="6399956" y="3139219"/>
              <a:ext cx="1475268" cy="2474285"/>
            </a:xfrm>
            <a:prstGeom prst="roundRect">
              <a:avLst>
                <a:gd name="adj" fmla="val 10626"/>
              </a:avLst>
            </a:prstGeom>
            <a:solidFill>
              <a:srgbClr val="E2F0D9"/>
            </a:solidFill>
            <a:ln w="19050" cap="flat" cmpd="sng">
              <a:solidFill>
                <a:srgbClr val="8EAE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b="1" dirty="0"/>
                <a:t>Trajectory Analysis</a:t>
              </a:r>
            </a:p>
          </p:txBody>
        </p:sp>
        <p:sp>
          <p:nvSpPr>
            <p:cNvPr id="21" name="Google Shape;293;p10">
              <a:extLst>
                <a:ext uri="{FF2B5EF4-FFF2-40B4-BE49-F238E27FC236}">
                  <a16:creationId xmlns:a16="http://schemas.microsoft.com/office/drawing/2014/main" id="{B186186C-F7F6-4280-B8AF-787C04ED5940}"/>
                </a:ext>
              </a:extLst>
            </p:cNvPr>
            <p:cNvSpPr/>
            <p:nvPr/>
          </p:nvSpPr>
          <p:spPr>
            <a:xfrm>
              <a:off x="6572812" y="374585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Side Errors</a:t>
              </a:r>
            </a:p>
          </p:txBody>
        </p:sp>
        <p:sp>
          <p:nvSpPr>
            <p:cNvPr id="22" name="Google Shape;293;p10">
              <a:extLst>
                <a:ext uri="{FF2B5EF4-FFF2-40B4-BE49-F238E27FC236}">
                  <a16:creationId xmlns:a16="http://schemas.microsoft.com/office/drawing/2014/main" id="{F4F7B252-55B0-448F-B185-335FB06EAF09}"/>
                </a:ext>
              </a:extLst>
            </p:cNvPr>
            <p:cNvSpPr/>
            <p:nvPr/>
          </p:nvSpPr>
          <p:spPr>
            <a:xfrm>
              <a:off x="6572812" y="422399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Misses</a:t>
              </a:r>
            </a:p>
          </p:txBody>
        </p:sp>
        <p:sp>
          <p:nvSpPr>
            <p:cNvPr id="23" name="Google Shape;293;p10">
              <a:extLst>
                <a:ext uri="{FF2B5EF4-FFF2-40B4-BE49-F238E27FC236}">
                  <a16:creationId xmlns:a16="http://schemas.microsoft.com/office/drawing/2014/main" id="{63B168B3-0B93-40FE-B28F-782BEE39669D}"/>
                </a:ext>
              </a:extLst>
            </p:cNvPr>
            <p:cNvSpPr/>
            <p:nvPr/>
          </p:nvSpPr>
          <p:spPr>
            <a:xfrm>
              <a:off x="6572812" y="4702133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 of </a:t>
              </a: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Bounds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93;p10">
              <a:extLst>
                <a:ext uri="{FF2B5EF4-FFF2-40B4-BE49-F238E27FC236}">
                  <a16:creationId xmlns:a16="http://schemas.microsoft.com/office/drawing/2014/main" id="{56F7731F-281D-4B25-9A45-052978EBF4D1}"/>
                </a:ext>
              </a:extLst>
            </p:cNvPr>
            <p:cNvSpPr/>
            <p:nvPr/>
          </p:nvSpPr>
          <p:spPr>
            <a:xfrm>
              <a:off x="6572812" y="326771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Valid Hits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" name="Google Shape;287;p10">
            <a:extLst>
              <a:ext uri="{FF2B5EF4-FFF2-40B4-BE49-F238E27FC236}">
                <a16:creationId xmlns:a16="http://schemas.microsoft.com/office/drawing/2014/main" id="{6175D6DE-DA46-4DE3-8E5B-17E46FAC195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409174" y="4965845"/>
            <a:ext cx="390440" cy="527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6" name="圖片 25">
            <a:extLst>
              <a:ext uri="{FF2B5EF4-FFF2-40B4-BE49-F238E27FC236}">
                <a16:creationId xmlns:a16="http://schemas.microsoft.com/office/drawing/2014/main" id="{F6D561B6-5628-4C6E-A5E2-06F19755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5" y="5439050"/>
            <a:ext cx="1364214" cy="76643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9F9326B-C3A1-4677-8125-525F481A1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r="1611"/>
          <a:stretch/>
        </p:blipFill>
        <p:spPr>
          <a:xfrm>
            <a:off x="7693983" y="5382397"/>
            <a:ext cx="667670" cy="1347368"/>
          </a:xfrm>
          <a:prstGeom prst="rect">
            <a:avLst/>
          </a:prstGeom>
        </p:spPr>
      </p:pic>
      <p:pic>
        <p:nvPicPr>
          <p:cNvPr id="28" name="內容版面配置區 9">
            <a:extLst>
              <a:ext uri="{FF2B5EF4-FFF2-40B4-BE49-F238E27FC236}">
                <a16:creationId xmlns:a16="http://schemas.microsoft.com/office/drawing/2014/main" id="{500D5086-C54F-480E-8FC6-C7CC92571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00" t="52533" r="51224" b="27157"/>
          <a:stretch/>
        </p:blipFill>
        <p:spPr>
          <a:xfrm>
            <a:off x="2174858" y="5690085"/>
            <a:ext cx="1126809" cy="1048559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0D2EE53-DC20-43A9-99B2-F7E3257FE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925" y="5731164"/>
            <a:ext cx="1861259" cy="741781"/>
          </a:xfrm>
          <a:prstGeom prst="rect">
            <a:avLst/>
          </a:prstGeom>
        </p:spPr>
      </p:pic>
      <p:sp>
        <p:nvSpPr>
          <p:cNvPr id="34" name="Google Shape;297;p10">
            <a:extLst>
              <a:ext uri="{FF2B5EF4-FFF2-40B4-BE49-F238E27FC236}">
                <a16:creationId xmlns:a16="http://schemas.microsoft.com/office/drawing/2014/main" id="{FBB783B6-0AC8-4AE8-B00B-E1B44A5F8BCF}"/>
              </a:ext>
            </a:extLst>
          </p:cNvPr>
          <p:cNvSpPr/>
          <p:nvPr/>
        </p:nvSpPr>
        <p:spPr>
          <a:xfrm>
            <a:off x="7450935" y="4617514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Output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9C54276-1FE1-4831-83AD-C4FB3A21BDB4}"/>
              </a:ext>
            </a:extLst>
          </p:cNvPr>
          <p:cNvCxnSpPr>
            <a:cxnSpLocks/>
          </p:cNvCxnSpPr>
          <p:nvPr/>
        </p:nvCxnSpPr>
        <p:spPr>
          <a:xfrm>
            <a:off x="4572000" y="3418392"/>
            <a:ext cx="936104" cy="7409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4F84955-5639-4374-896A-6D0968BB643A}"/>
              </a:ext>
            </a:extLst>
          </p:cNvPr>
          <p:cNvSpPr/>
          <p:nvPr/>
        </p:nvSpPr>
        <p:spPr>
          <a:xfrm>
            <a:off x="5545570" y="4186362"/>
            <a:ext cx="1569699" cy="25713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190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Bounce Detection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8FE7B5BA-6453-4C10-8839-93B6C451E4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The trajectory of a table tennis ball typically follows a parabolic path. </a:t>
                </a:r>
              </a:p>
              <a:p>
                <a:r>
                  <a:rPr lang="en-US" altLang="zh-TW" dirty="0"/>
                  <a:t>A bounce is detected when the calculated parabola shows a discontinuity, indicating a change in motion.</a:t>
                </a:r>
              </a:p>
              <a:p>
                <a:r>
                  <a:rPr lang="en-US" altLang="zh-TW" dirty="0"/>
                  <a:t>To identify bounces, we fit a quadratic equation to the ball's previous positions from the last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US" altLang="zh-TW" dirty="0"/>
                  <a:t>frames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.</a:t>
                </a:r>
              </a:p>
              <a:p>
                <a:r>
                  <a:rPr lang="en-US" altLang="zh-TW" dirty="0"/>
                  <a:t>The estimated parabola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expressed as: 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The coefficients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dirty="0"/>
                  <a:t>,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dirty="0"/>
                  <a:t> are calculated using the least squares method:</a:t>
                </a:r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8FE7B5BA-6453-4C10-8839-93B6C451E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714" r="-12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20">
                <a:extLst>
                  <a:ext uri="{FF2B5EF4-FFF2-40B4-BE49-F238E27FC236}">
                    <a16:creationId xmlns:a16="http://schemas.microsoft.com/office/drawing/2014/main" id="{B1968588-7BF4-4867-BED9-2733F49DF063}"/>
                  </a:ext>
                </a:extLst>
              </p:cNvPr>
              <p:cNvSpPr txBox="1"/>
              <p:nvPr/>
            </p:nvSpPr>
            <p:spPr>
              <a:xfrm>
                <a:off x="1496060" y="4340931"/>
                <a:ext cx="61518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𝑐𝑜𝑛𝑠𝑡𝑎𝑛𝑡𝑠</m:t>
                      </m:r>
                    </m:oMath>
                  </m:oMathPara>
                </a14:m>
                <a:endParaRPr lang="zh-TW" alt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文字方塊 20">
                <a:extLst>
                  <a:ext uri="{FF2B5EF4-FFF2-40B4-BE49-F238E27FC236}">
                    <a16:creationId xmlns:a16="http://schemas.microsoft.com/office/drawing/2014/main" id="{B1968588-7BF4-4867-BED9-2733F49DF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060" y="4340931"/>
                <a:ext cx="6151877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548C79C-7D2F-48F0-927C-ABA4FB62894B}"/>
                  </a:ext>
                </a:extLst>
              </p:cNvPr>
              <p:cNvSpPr txBox="1"/>
              <p:nvPr/>
            </p:nvSpPr>
            <p:spPr>
              <a:xfrm>
                <a:off x="2276474" y="5549988"/>
                <a:ext cx="45910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0000"/>
                  </a:buClr>
                  <a:buFont typeface="Arial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𝑋</m:t>
                      </m:r>
                      <m:r>
                        <a:rPr lang="en-US" altLang="zh-TW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zh-TW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(</m:t>
                          </m:r>
                          <m:sSup>
                            <m:sSupPr>
                              <m:ctrlPr>
                                <a:rPr lang="zh-TW" altLang="zh-TW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TW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A</m:t>
                          </m:r>
                          <m:r>
                            <a:rPr lang="en-US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)</m:t>
                          </m:r>
                        </m:e>
                        <m:sup>
                          <m:r>
                            <a:rPr lang="en-US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zh-TW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𝐴</m:t>
                          </m:r>
                        </m:e>
                        <m:sup>
                          <m:r>
                            <a:rPr lang="en-US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TW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B</m:t>
                      </m:r>
                    </m:oMath>
                  </m:oMathPara>
                </a14:m>
                <a:endParaRPr lang="zh-TW" alt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548C79C-7D2F-48F0-927C-ABA4FB628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474" y="5549988"/>
                <a:ext cx="4591050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88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Bounce Coordinate Calculation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8FE7B5BA-6453-4C10-8839-93B6C451E4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The parabolic equation is obtained using the least squares method.</a:t>
                </a:r>
              </a:p>
              <a:p>
                <a:r>
                  <a:rPr lang="en-US" altLang="zh-TW" dirty="0"/>
                  <a:t>A bounce is detected when the predicted coordinates deviate from the calculated parabola by more than 10 pixels.</a:t>
                </a:r>
              </a:p>
              <a:p>
                <a:r>
                  <a:rPr lang="en-US" altLang="zh-TW" dirty="0"/>
                  <a:t>The bounce coordinate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 is calculated as: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Based on the landing point, hits are classified as Valid Hits, Side Errors, Misses, or Out of Bounds.</a:t>
                </a:r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8FE7B5BA-6453-4C10-8839-93B6C451E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714" r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24">
                <a:extLst>
                  <a:ext uri="{FF2B5EF4-FFF2-40B4-BE49-F238E27FC236}">
                    <a16:creationId xmlns:a16="http://schemas.microsoft.com/office/drawing/2014/main" id="{3682566A-7351-42FB-8D68-5FCADDC5E5A2}"/>
                  </a:ext>
                </a:extLst>
              </p:cNvPr>
              <p:cNvSpPr txBox="1"/>
              <p:nvPr/>
            </p:nvSpPr>
            <p:spPr>
              <a:xfrm>
                <a:off x="255979" y="3182650"/>
                <a:ext cx="8632043" cy="1006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𝑜𝑛𝑒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                                 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𝑁𝑜𝑡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𝐵𝑜𝑢𝑛𝑐𝑒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𝑂𝑡h𝑒𝑟𝑤𝑖𝑠𝑒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𝐵𝑜𝑢𝑛𝑐𝑒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8" name="文字方塊 24">
                <a:extLst>
                  <a:ext uri="{FF2B5EF4-FFF2-40B4-BE49-F238E27FC236}">
                    <a16:creationId xmlns:a16="http://schemas.microsoft.com/office/drawing/2014/main" id="{3682566A-7351-42FB-8D68-5FCADDC5E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79" y="3182650"/>
                <a:ext cx="8632043" cy="1006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D6CF12CD-EE17-44B1-8B67-1DAAB8B2D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655" y="4857544"/>
            <a:ext cx="2266690" cy="163532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7FBF714-C5E0-4A43-B56B-4666A52886B7}"/>
              </a:ext>
            </a:extLst>
          </p:cNvPr>
          <p:cNvSpPr txBox="1"/>
          <p:nvPr/>
        </p:nvSpPr>
        <p:spPr>
          <a:xfrm>
            <a:off x="3047960" y="6438475"/>
            <a:ext cx="304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Bounce Coordinate Prediction.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505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33F8B4F-C68B-47DC-8936-C903A0820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Experimental Results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F8B1988-5662-4C20-AE8D-2CC3BA5A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840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B50D3BE-7A91-42D3-B5DF-6B7C6E0C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Environment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EF3DE2-9921-4CD6-8050-005CB244C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68EF128-D41E-43E1-A3F2-20DF572D3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Experiments were conducted at the Smart Table Tennis Classroom of National Chung </a:t>
            </a:r>
            <a:r>
              <a:rPr lang="en-US" altLang="zh-TW" dirty="0" err="1"/>
              <a:t>Hsing</a:t>
            </a:r>
            <a:r>
              <a:rPr lang="en-US" altLang="zh-TW" dirty="0"/>
              <a:t> University, recording ball-serving processes using a ball machine.</a:t>
            </a:r>
          </a:p>
          <a:p>
            <a:r>
              <a:rPr lang="en-US" altLang="zh-TW" dirty="0"/>
              <a:t>These recordings formed an image dataset covering various ball trajectory scenarios.</a:t>
            </a:r>
          </a:p>
          <a:p>
            <a:r>
              <a:rPr lang="en-US" altLang="zh-TW" dirty="0"/>
              <a:t>The dataset was used to evaluate the proposed YOLOv7-based tracking system, demonstrating its adaptability and efficiency in high-speed motion conditions.</a:t>
            </a:r>
            <a:endParaRPr lang="zh-TW" altLang="en-US" dirty="0"/>
          </a:p>
        </p:txBody>
      </p:sp>
      <p:pic>
        <p:nvPicPr>
          <p:cNvPr id="1026" name="Picture 2" descr="Figure_11">
            <a:extLst>
              <a:ext uri="{FF2B5EF4-FFF2-40B4-BE49-F238E27FC236}">
                <a16:creationId xmlns:a16="http://schemas.microsoft.com/office/drawing/2014/main" id="{479FB121-4FF6-4A74-8919-9D1B0CFC2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356" y="4146127"/>
            <a:ext cx="4075285" cy="229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F758421-4B7A-4C9F-A7F4-37A274E1C217}"/>
              </a:ext>
            </a:extLst>
          </p:cNvPr>
          <p:cNvSpPr txBox="1"/>
          <p:nvPr/>
        </p:nvSpPr>
        <p:spPr>
          <a:xfrm>
            <a:off x="1242432" y="6438475"/>
            <a:ext cx="665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Smart Table Tennis Classroom of National Chung </a:t>
            </a:r>
            <a:r>
              <a:rPr lang="en-US" altLang="zh-TW" dirty="0" err="1"/>
              <a:t>Hsing</a:t>
            </a:r>
            <a:r>
              <a:rPr lang="en-US" altLang="zh-TW" dirty="0"/>
              <a:t> University.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276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B50D3BE-7A91-42D3-B5DF-6B7C6E0C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Performance Evaluation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EF3DE2-9921-4CD6-8050-005CB244C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68EF128-D41E-43E1-A3F2-20DF572D3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 evaluate real-time performance, we processed experimental videos. </a:t>
            </a:r>
          </a:p>
          <a:p>
            <a:r>
              <a:rPr lang="en-US" altLang="zh-TW" dirty="0"/>
              <a:t>The system efficiently tracked ball trajectories and detected landing points in about one-third of the recording time. </a:t>
            </a:r>
          </a:p>
          <a:p>
            <a:r>
              <a:rPr lang="en-US" altLang="zh-TW" dirty="0"/>
              <a:t>In a 1-minute and 31-second video, YOLOv7 achieved 58.1 FPS, enabling real-time detection. </a:t>
            </a:r>
          </a:p>
          <a:p>
            <a:r>
              <a:rPr lang="en-US" altLang="zh-TW" dirty="0"/>
              <a:t>The system accurately calculated changes in aspect ratio, direction, distance, and </a:t>
            </a:r>
            <a:r>
              <a:rPr lang="en-US" altLang="zh-TW" dirty="0" err="1"/>
              <a:t>IoU</a:t>
            </a:r>
            <a:r>
              <a:rPr lang="en-US" altLang="zh-TW" dirty="0"/>
              <a:t> between frames to track trajectories. When the ball deviated from the parabolic path, the landing point was identified. </a:t>
            </a:r>
          </a:p>
          <a:p>
            <a:r>
              <a:rPr lang="en-US" altLang="zh-TW" dirty="0"/>
              <a:t>The entire process took 39 seconds, demonstrating the system's effectiveness in high-speed scenarios.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4BA3B2C-3A7D-464F-A462-42203FB06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714281"/>
              </p:ext>
            </p:extLst>
          </p:nvPr>
        </p:nvGraphicFramePr>
        <p:xfrm>
          <a:off x="628650" y="5836780"/>
          <a:ext cx="7886699" cy="6590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5545">
                  <a:extLst>
                    <a:ext uri="{9D8B030D-6E8A-4147-A177-3AD203B41FA5}">
                      <a16:colId xmlns:a16="http://schemas.microsoft.com/office/drawing/2014/main" val="4139755279"/>
                    </a:ext>
                  </a:extLst>
                </a:gridCol>
                <a:gridCol w="1406631">
                  <a:extLst>
                    <a:ext uri="{9D8B030D-6E8A-4147-A177-3AD203B41FA5}">
                      <a16:colId xmlns:a16="http://schemas.microsoft.com/office/drawing/2014/main" val="1654473404"/>
                    </a:ext>
                  </a:extLst>
                </a:gridCol>
                <a:gridCol w="1164905">
                  <a:extLst>
                    <a:ext uri="{9D8B030D-6E8A-4147-A177-3AD203B41FA5}">
                      <a16:colId xmlns:a16="http://schemas.microsoft.com/office/drawing/2014/main" val="635913752"/>
                    </a:ext>
                  </a:extLst>
                </a:gridCol>
                <a:gridCol w="2418309">
                  <a:extLst>
                    <a:ext uri="{9D8B030D-6E8A-4147-A177-3AD203B41FA5}">
                      <a16:colId xmlns:a16="http://schemas.microsoft.com/office/drawing/2014/main" val="2659222737"/>
                    </a:ext>
                  </a:extLst>
                </a:gridCol>
                <a:gridCol w="2291309">
                  <a:extLst>
                    <a:ext uri="{9D8B030D-6E8A-4147-A177-3AD203B41FA5}">
                      <a16:colId xmlns:a16="http://schemas.microsoft.com/office/drawing/2014/main" val="2477800692"/>
                    </a:ext>
                  </a:extLst>
                </a:gridCol>
              </a:tblGrid>
              <a:tr h="339054"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7321" marR="7321" marT="7321" marB="0" anchor="ctr">
                    <a:solidFill>
                      <a:srgbClr val="166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dirty="0">
                          <a:latin typeface="+mn-lt"/>
                        </a:rPr>
                        <a:t>Video Length</a:t>
                      </a:r>
                      <a:endParaRPr lang="en-US" altLang="zh-TW" sz="1400" u="none" strike="noStrike" dirty="0">
                        <a:effectLst/>
                        <a:latin typeface="+mn-lt"/>
                        <a:ea typeface="+mj-ea"/>
                      </a:endParaRPr>
                    </a:p>
                  </a:txBody>
                  <a:tcPr marL="7321" marR="7321" marT="7321" marB="0" anchor="ctr">
                    <a:solidFill>
                      <a:srgbClr val="C6E2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  <a:latin typeface="+mn-lt"/>
                          <a:ea typeface="+mj-ea"/>
                        </a:rPr>
                        <a:t>YOLO</a:t>
                      </a:r>
                    </a:p>
                  </a:txBody>
                  <a:tcPr marL="7321" marR="7321" marT="7321" marB="0" anchor="ctr">
                    <a:solidFill>
                      <a:srgbClr val="C6E2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</a:rPr>
                        <a:t>Ball Trajectory Tracking</a:t>
                      </a:r>
                      <a:endParaRPr lang="en-US" altLang="zh-TW" sz="14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21" marR="7321" marT="7321" marB="0" anchor="ctr">
                    <a:solidFill>
                      <a:srgbClr val="C6E2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Total Processing Time</a:t>
                      </a:r>
                      <a:endParaRPr lang="en-US" altLang="zh-TW" sz="14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21" marR="7321" marT="7321" marB="0" anchor="ctr">
                    <a:solidFill>
                      <a:srgbClr val="C6E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117917"/>
                  </a:ext>
                </a:extLst>
              </a:tr>
              <a:tr h="319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j-ea"/>
                        </a:rPr>
                        <a:t>Time</a:t>
                      </a:r>
                    </a:p>
                  </a:txBody>
                  <a:tcPr marL="7321" marR="7321" marT="7321" marB="0" anchor="ctr">
                    <a:solidFill>
                      <a:srgbClr val="166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dirty="0">
                          <a:latin typeface="+mn-lt"/>
                          <a:ea typeface="+mj-ea"/>
                        </a:rPr>
                        <a:t>1</a:t>
                      </a:r>
                      <a:r>
                        <a:rPr lang="zh-TW" altLang="en-US" sz="1400" dirty="0">
                          <a:latin typeface="+mn-lt"/>
                          <a:ea typeface="+mj-ea"/>
                        </a:rPr>
                        <a:t> </a:t>
                      </a:r>
                      <a:r>
                        <a:rPr lang="en-US" altLang="zh-TW" sz="1400" dirty="0">
                          <a:latin typeface="+mn-lt"/>
                          <a:ea typeface="+mj-ea"/>
                        </a:rPr>
                        <a:t>min 31</a:t>
                      </a:r>
                      <a:r>
                        <a:rPr lang="zh-TW" altLang="en-US" sz="1400" dirty="0">
                          <a:latin typeface="+mn-lt"/>
                          <a:ea typeface="+mj-ea"/>
                        </a:rPr>
                        <a:t> </a:t>
                      </a:r>
                      <a:r>
                        <a:rPr lang="en-US" altLang="zh-TW" sz="1400" dirty="0">
                          <a:latin typeface="+mn-lt"/>
                          <a:ea typeface="+mj-ea"/>
                        </a:rPr>
                        <a:t>sec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7321" marR="7321" marT="7321" marB="0" anchor="ctr">
                    <a:solidFill>
                      <a:srgbClr val="EAF4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j-ea"/>
                        </a:rPr>
                        <a:t>58.1 FPS</a:t>
                      </a:r>
                    </a:p>
                  </a:txBody>
                  <a:tcPr marL="7321" marR="7321" marT="7321" marB="0" anchor="ctr">
                    <a:solidFill>
                      <a:srgbClr val="EAF4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j-ea"/>
                        </a:rPr>
                        <a:t>39 sec</a:t>
                      </a:r>
                    </a:p>
                  </a:txBody>
                  <a:tcPr marL="7321" marR="7321" marT="7321" marB="0" anchor="ctr">
                    <a:solidFill>
                      <a:srgbClr val="EAF4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j-ea"/>
                        </a:rPr>
                        <a:t>39 sec</a:t>
                      </a:r>
                    </a:p>
                  </a:txBody>
                  <a:tcPr marL="7321" marR="7321" marT="7321" marB="0" anchor="ctr">
                    <a:solidFill>
                      <a:srgbClr val="EA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880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20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B50D3BE-7A91-42D3-B5DF-6B7C6E0C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Hit Classification and Scoring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EF3DE2-9921-4CD6-8050-005CB244C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18437A-6AE4-4493-9544-6485B27BE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system uses trajectory management and bounce detection to identify ball landing points, classifying hits as valid or errors.</a:t>
            </a:r>
          </a:p>
          <a:p>
            <a:r>
              <a:rPr lang="en-US" altLang="zh-TW" dirty="0"/>
              <a:t>If no new points appear within six frames, the trajectory ends. Based on the final motion, hits are classified as out-of-bounds or misses.</a:t>
            </a:r>
          </a:p>
          <a:p>
            <a:r>
              <a:rPr lang="en-US" altLang="zh-TW" dirty="0"/>
              <a:t>Every four hits form one round: if all are valid, the player scores one point; otherwise, the ball machine scores.</a:t>
            </a:r>
          </a:p>
          <a:p>
            <a:r>
              <a:rPr lang="en-US" altLang="zh-TW" dirty="0"/>
              <a:t>The game has seven rounds, with the final score shown at the top and hit classification displayed on the top left, providing real-time feedback for training and analysis.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3D9D1F2-A80F-4A97-802E-95FA260FF1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650" y="5334902"/>
            <a:ext cx="1827938" cy="102779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03183B5-A920-4689-83B3-69F362D26D97}"/>
              </a:ext>
            </a:extLst>
          </p:cNvPr>
          <p:cNvSpPr txBox="1"/>
          <p:nvPr/>
        </p:nvSpPr>
        <p:spPr>
          <a:xfrm>
            <a:off x="984613" y="636270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 Hits.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028D2A-BE41-4042-AA71-9812A819E6F9}"/>
              </a:ext>
            </a:extLst>
          </p:cNvPr>
          <p:cNvSpPr txBox="1"/>
          <p:nvPr/>
        </p:nvSpPr>
        <p:spPr>
          <a:xfrm>
            <a:off x="2976271" y="6362700"/>
            <a:ext cx="124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Side Errors.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B152901-89D5-4696-8AAE-B9EB26EF511E}"/>
              </a:ext>
            </a:extLst>
          </p:cNvPr>
          <p:cNvSpPr txBox="1"/>
          <p:nvPr/>
        </p:nvSpPr>
        <p:spPr>
          <a:xfrm>
            <a:off x="5099696" y="6362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Misses.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29B1FAD-3A00-4A70-B153-B6E92549150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59221" y="5337425"/>
            <a:ext cx="1840028" cy="102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E27351F-DD6A-4D5B-9498-13330EFFDF6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88773" y="5334901"/>
            <a:ext cx="1842666" cy="102779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490E004-CE4F-417A-BAF5-9124DD0EAB10}"/>
              </a:ext>
            </a:extLst>
          </p:cNvPr>
          <p:cNvSpPr txBox="1"/>
          <p:nvPr/>
        </p:nvSpPr>
        <p:spPr>
          <a:xfrm>
            <a:off x="6852506" y="636270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of Bounds.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0272CCFE-F065-4319-A315-AEBD533A881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44308" y="5334901"/>
            <a:ext cx="1827193" cy="10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43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33F8B4F-C68B-47DC-8936-C903A0820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/>
              <a:t>Conclusion and Future Work</a:t>
            </a:r>
            <a:endParaRPr lang="zh-TW" altLang="en-US" sz="4800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F8B1988-5662-4C20-AE8D-2CC3BA5A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0209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33F8B4F-C68B-47DC-8936-C903A0820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F8B1988-5662-4C20-AE8D-2CC3BA5A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9004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2F2FAA5-A6C8-4ADD-BC9D-910E889A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 and Future Work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C1E3333-586F-47B5-BDF1-04CCBFF7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47B8729-E91E-4CB3-9293-0F9DC2473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This study presents a YOLOv7-based table tennis tracking system that accurately tracks ball trajectories and classifies landing points.</a:t>
            </a:r>
          </a:p>
          <a:p>
            <a:r>
              <a:rPr lang="en-US" altLang="zh-TW" dirty="0"/>
              <a:t>The system combines object detection with trajectory management, efficiently processing trajectories in about one-third of the video duration.</a:t>
            </a:r>
          </a:p>
          <a:p>
            <a:r>
              <a:rPr lang="en-US" altLang="zh-TW" dirty="0"/>
              <a:t>It effectively distinguishes valid hits, errors, out-of-bounds, and misses, making it suitable for training and analysis.</a:t>
            </a:r>
          </a:p>
          <a:p>
            <a:r>
              <a:rPr lang="en-US" altLang="zh-TW" dirty="0"/>
              <a:t>Future work will focus on multi-view imaging and 3D reconstruction to enhance trajectory accuracy, reduce perspective distortion, and improve adaptability in various environments.</a:t>
            </a:r>
          </a:p>
        </p:txBody>
      </p:sp>
    </p:spTree>
    <p:extLst>
      <p:ext uri="{BB962C8B-B14F-4D97-AF65-F5344CB8AC3E}">
        <p14:creationId xmlns:p14="http://schemas.microsoft.com/office/powerpoint/2010/main" val="3328976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33F8B4F-C68B-47DC-8936-C903A0820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Thanks for Listening!</a:t>
            </a:r>
            <a:endParaRPr lang="zh-TW" altLang="en-US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F8B1988-5662-4C20-AE8D-2CC3BA5A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31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490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02C754F-BDA4-4AE4-9C80-B6EC4765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The Role of Computer Vision and </a:t>
            </a:r>
            <a:br>
              <a:rPr lang="en-US" altLang="zh-TW" dirty="0"/>
            </a:br>
            <a:r>
              <a:rPr lang="en-US" altLang="zh-TW" dirty="0"/>
              <a:t>AI in Sports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96C2806-6DC6-45D6-8FC4-EE9E2AEA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F1E31D4-82FB-4A2A-A7F6-CC5D47A78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the advancement of computer vision and AI technologies, image recognition and object tracking have been widely applied, particularly in sports analysis.</a:t>
            </a:r>
          </a:p>
          <a:p>
            <a:r>
              <a:rPr lang="en-US" altLang="zh-TW" dirty="0"/>
              <a:t>These techniques not only enhance athlete performance but also support strategy development, training evaluation, and post-match analysis.</a:t>
            </a:r>
          </a:p>
          <a:p>
            <a:r>
              <a:rPr lang="en-US" altLang="zh-TW" dirty="0"/>
              <a:t>In fast-motion sports such as table tennis, they enable precise tracking of high-speed objects and facilitate accurate analysis of trajectories and bounce points, making them essential for real-time scoring systems.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BC4CF2-F604-43D7-9398-B161F4371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50" t="19989" r="26150" b="15612"/>
          <a:stretch/>
        </p:blipFill>
        <p:spPr>
          <a:xfrm>
            <a:off x="3150089" y="4863791"/>
            <a:ext cx="2843821" cy="159964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979E9B2-3525-451F-9DA4-CBF33DA85913}"/>
              </a:ext>
            </a:extLst>
          </p:cNvPr>
          <p:cNvSpPr txBox="1"/>
          <p:nvPr/>
        </p:nvSpPr>
        <p:spPr>
          <a:xfrm>
            <a:off x="2059195" y="6433804"/>
            <a:ext cx="502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Taiwan table tennis national player Wang Wei Peng.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07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CC41E2-118D-4202-AFEF-81F08DA0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Ball-Serving Machines </a:t>
            </a:r>
            <a:br>
              <a:rPr lang="en-US" altLang="zh-TW" dirty="0"/>
            </a:br>
            <a:r>
              <a:rPr lang="en-US" altLang="zh-TW" dirty="0"/>
              <a:t>in Table Tennis Training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A0E580-C304-4DFA-A436-AC293C70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DA30779-694C-4D78-A682-CBA453292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table tennis training, ball-serving machines provide athletes with a stable and adjustable environment, enabling repetitive and systematic practice.</a:t>
            </a:r>
          </a:p>
          <a:p>
            <a:r>
              <a:rPr lang="en-US" altLang="zh-TW" dirty="0"/>
              <a:t>These machines can generate consistent trajectories with adjustable speed, spin, and angle, allowing players to refine their techniques efficiently.</a:t>
            </a:r>
          </a:p>
          <a:p>
            <a:r>
              <a:rPr lang="en-US" altLang="zh-TW" dirty="0"/>
              <a:t>By automating ball delivery, they help athletes focus on skill improvement and adapt to various shot patterns, which is essential for enhancing competitive performance.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B11969-825F-4DD6-8142-5995D66AD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709" y="4538926"/>
            <a:ext cx="3388581" cy="190375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A845C59-8577-436C-B2CD-1BA597BA9361}"/>
              </a:ext>
            </a:extLst>
          </p:cNvPr>
          <p:cNvSpPr txBox="1"/>
          <p:nvPr/>
        </p:nvSpPr>
        <p:spPr>
          <a:xfrm>
            <a:off x="1497599" y="6433804"/>
            <a:ext cx="61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Interaction Between Ball-Serving Machines and Athlete Training.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0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CC41E2-118D-4202-AFEF-81F08DA0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Challenges in Multi-Ball Tracking 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A0E580-C304-4DFA-A436-AC293C70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DA30779-694C-4D78-A682-CBA453292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Table tennis, characterized by fast-paced and dynamic movements, poses significant challenges for image recognition and object tracking systems.</a:t>
            </a:r>
          </a:p>
          <a:p>
            <a:r>
              <a:rPr lang="en-US" altLang="zh-TW" dirty="0"/>
              <a:t>The rapid motion of the ball, complex backgrounds, and the presence of multiple balls during training sessions make it difficult for conventional algorithms to maintain both accuracy and real-time processing.</a:t>
            </a:r>
          </a:p>
          <a:p>
            <a:r>
              <a:rPr lang="en-US" altLang="zh-TW" dirty="0"/>
              <a:t>Precisely </a:t>
            </a:r>
            <a:r>
              <a:rPr lang="en-US" altLang="zh-TW" dirty="0">
                <a:solidFill>
                  <a:srgbClr val="FF0000"/>
                </a:solidFill>
              </a:rPr>
              <a:t>tracking small balls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0000"/>
                </a:solidFill>
              </a:rPr>
              <a:t>distinguishing between multiple trajectories</a:t>
            </a:r>
            <a:r>
              <a:rPr lang="en-US" altLang="zh-TW" dirty="0"/>
              <a:t> remain major technical obstacles.</a:t>
            </a:r>
            <a:endParaRPr lang="zh-TW" altLang="en-US" dirty="0"/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61EA655-71D7-4724-B5EF-CF16C5346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31" t="37232" r="36201" b="16000"/>
          <a:stretch/>
        </p:blipFill>
        <p:spPr>
          <a:xfrm>
            <a:off x="3370643" y="4581642"/>
            <a:ext cx="2402714" cy="1723741"/>
          </a:xfrm>
          <a:prstGeom prst="rect">
            <a:avLst/>
          </a:prstGeom>
        </p:spPr>
      </p:pic>
      <p:pic>
        <p:nvPicPr>
          <p:cNvPr id="18" name="圖片 17" descr="一張含有 桌球桌, 傢俱, 資料表, 桌球 的圖片&#10;&#10;AI 產生的內容可能不正確。">
            <a:extLst>
              <a:ext uri="{FF2B5EF4-FFF2-40B4-BE49-F238E27FC236}">
                <a16:creationId xmlns:a16="http://schemas.microsoft.com/office/drawing/2014/main" id="{961FE649-4CE9-4120-B5FB-5667FA6247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5" t="37279" r="36207" b="16651"/>
          <a:stretch/>
        </p:blipFill>
        <p:spPr>
          <a:xfrm>
            <a:off x="769308" y="4576238"/>
            <a:ext cx="2402714" cy="1722931"/>
          </a:xfrm>
          <a:prstGeom prst="rect">
            <a:avLst/>
          </a:prstGeom>
        </p:spPr>
      </p:pic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3DAB43C-B51E-4637-8FD9-95A5B4226C2B}"/>
              </a:ext>
            </a:extLst>
          </p:cNvPr>
          <p:cNvCxnSpPr/>
          <p:nvPr/>
        </p:nvCxnSpPr>
        <p:spPr>
          <a:xfrm>
            <a:off x="1923391" y="5451624"/>
            <a:ext cx="225762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 descr="一張含有 桌球桌, 傢俱, 資料表, 文字 的圖片&#10;&#10;AI 產生的內容可能不正確。">
            <a:extLst>
              <a:ext uri="{FF2B5EF4-FFF2-40B4-BE49-F238E27FC236}">
                <a16:creationId xmlns:a16="http://schemas.microsoft.com/office/drawing/2014/main" id="{7B61A4FE-D7A1-48C0-A849-8EEC993FC0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4" t="37035" r="36138" b="16596"/>
          <a:stretch/>
        </p:blipFill>
        <p:spPr>
          <a:xfrm>
            <a:off x="5971978" y="4571240"/>
            <a:ext cx="2402714" cy="1734143"/>
          </a:xfrm>
          <a:prstGeom prst="rect">
            <a:avLst/>
          </a:prstGeom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7197A97-2244-4AB1-9AB9-95F2CC0AFE37}"/>
              </a:ext>
            </a:extLst>
          </p:cNvPr>
          <p:cNvCxnSpPr/>
          <p:nvPr/>
        </p:nvCxnSpPr>
        <p:spPr>
          <a:xfrm>
            <a:off x="4521548" y="5451624"/>
            <a:ext cx="225762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AF4FD67-7A76-4329-AEC5-A6CE5D29BEF9}"/>
              </a:ext>
            </a:extLst>
          </p:cNvPr>
          <p:cNvSpPr txBox="1"/>
          <p:nvPr/>
        </p:nvSpPr>
        <p:spPr>
          <a:xfrm>
            <a:off x="1160956" y="6308207"/>
            <a:ext cx="158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Original frame.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3E18C48-1945-4B54-804C-A8AF50AB6D76}"/>
              </a:ext>
            </a:extLst>
          </p:cNvPr>
          <p:cNvSpPr txBox="1"/>
          <p:nvPr/>
        </p:nvSpPr>
        <p:spPr>
          <a:xfrm>
            <a:off x="3514915" y="6308207"/>
            <a:ext cx="20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Small ball detection.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2FDE7B8-11A8-4C98-97BC-30658CDE01C9}"/>
              </a:ext>
            </a:extLst>
          </p:cNvPr>
          <p:cNvSpPr txBox="1"/>
          <p:nvPr/>
        </p:nvSpPr>
        <p:spPr>
          <a:xfrm>
            <a:off x="6012504" y="6308207"/>
            <a:ext cx="229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Trajectory assignment</a:t>
            </a:r>
            <a:r>
              <a:rPr lang="en-US" altLang="zh-TW" dirty="0"/>
              <a:t>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090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33F8B4F-C68B-47DC-8936-C903A0820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Proposed Method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F8B1988-5662-4C20-AE8D-2CC3BA5A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5962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8367208-1B7D-4014-B44A-E6002C5C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 of This Study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672CDF-9807-41BE-88AE-254A12A4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4D7E4AC-C340-4D71-99DF-77C925206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Accurately tracking fast-moving table tennis balls poses significant challenges, especially in dynamic environments with multiple balls.</a:t>
            </a:r>
          </a:p>
          <a:p>
            <a:r>
              <a:rPr lang="en-US" altLang="zh-TW" dirty="0"/>
              <a:t>Traditional methods often fail to maintain both </a:t>
            </a:r>
            <a:r>
              <a:rPr lang="en-US" altLang="zh-TW" dirty="0">
                <a:solidFill>
                  <a:srgbClr val="FF0000"/>
                </a:solidFill>
              </a:rPr>
              <a:t>accuracy and real-time performance</a:t>
            </a:r>
            <a:r>
              <a:rPr lang="en-US" altLang="zh-TW" dirty="0"/>
              <a:t>, particularly in detecting bounce points and calculating landing coordinates.</a:t>
            </a:r>
          </a:p>
          <a:p>
            <a:r>
              <a:rPr lang="en-US" altLang="zh-TW" dirty="0"/>
              <a:t>To address this, we propose a YOLOv7-based approach that combines </a:t>
            </a:r>
            <a:r>
              <a:rPr lang="en-US" altLang="zh-TW" dirty="0">
                <a:solidFill>
                  <a:srgbClr val="FF0000"/>
                </a:solidFill>
              </a:rPr>
              <a:t>high-speed object detection </a:t>
            </a:r>
            <a:r>
              <a:rPr lang="en-US" altLang="zh-TW" dirty="0"/>
              <a:t>with a robust </a:t>
            </a:r>
            <a:r>
              <a:rPr lang="en-US" altLang="zh-TW" dirty="0">
                <a:solidFill>
                  <a:srgbClr val="FF0000"/>
                </a:solidFill>
              </a:rPr>
              <a:t>trajectory management mechanism </a:t>
            </a:r>
            <a:r>
              <a:rPr lang="en-US" altLang="zh-TW" dirty="0"/>
              <a:t>for multi-ball tracking.</a:t>
            </a:r>
          </a:p>
          <a:p>
            <a:r>
              <a:rPr lang="en-US" altLang="zh-TW" dirty="0"/>
              <a:t>Our method also incorporates </a:t>
            </a:r>
            <a:r>
              <a:rPr lang="en-US" altLang="zh-TW" dirty="0">
                <a:solidFill>
                  <a:srgbClr val="FF0000"/>
                </a:solidFill>
              </a:rPr>
              <a:t>bounce detection </a:t>
            </a:r>
            <a:r>
              <a:rPr lang="en-US" altLang="zh-TW" dirty="0"/>
              <a:t>to ensure each trajectory accurately captures the correct landing point, enhancing both accuracy and real-time performance.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239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8367208-1B7D-4014-B44A-E6002C5C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Flowchart of Proposed Method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672CDF-9807-41BE-88AE-254A12A4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9E17078E-2FEE-49E0-A99B-1A9C944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First, the proposed method employs YOLOv7 to detect fast-moving table tennis balls per frame.</a:t>
            </a:r>
          </a:p>
          <a:p>
            <a:r>
              <a:rPr lang="en-US" altLang="zh-TW" dirty="0"/>
              <a:t>Second, it updates the ball trajectory by analyzing motion characteristics between consecutive frames.</a:t>
            </a:r>
          </a:p>
          <a:p>
            <a:r>
              <a:rPr lang="en-US" altLang="zh-TW" dirty="0"/>
              <a:t>Third, it identifies bounce frames by detecting deviations from the parabolic motion model.</a:t>
            </a:r>
          </a:p>
          <a:p>
            <a:r>
              <a:rPr lang="en-US" altLang="zh-TW" dirty="0"/>
              <a:t>Finally, it applies perspective transformation to map the landing point on the table and classify the region.</a:t>
            </a:r>
            <a:endParaRPr lang="zh-TW" altLang="en-US" dirty="0"/>
          </a:p>
        </p:txBody>
      </p:sp>
      <p:sp>
        <p:nvSpPr>
          <p:cNvPr id="11" name="Google Shape;297;p10">
            <a:extLst>
              <a:ext uri="{FF2B5EF4-FFF2-40B4-BE49-F238E27FC236}">
                <a16:creationId xmlns:a16="http://schemas.microsoft.com/office/drawing/2014/main" id="{1161DAE6-E4C1-470C-AA79-1A64EE80E416}"/>
              </a:ext>
            </a:extLst>
          </p:cNvPr>
          <p:cNvSpPr/>
          <p:nvPr/>
        </p:nvSpPr>
        <p:spPr>
          <a:xfrm>
            <a:off x="557348" y="4614287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Input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sz="1400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287;p10">
            <a:extLst>
              <a:ext uri="{FF2B5EF4-FFF2-40B4-BE49-F238E27FC236}">
                <a16:creationId xmlns:a16="http://schemas.microsoft.com/office/drawing/2014/main" id="{56551519-6FC9-45F5-A25D-E2E5F3CAD4C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1689709" y="4965844"/>
            <a:ext cx="388943" cy="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DD94254-E559-4982-B325-9B73529BBA78}"/>
              </a:ext>
            </a:extLst>
          </p:cNvPr>
          <p:cNvGrpSpPr/>
          <p:nvPr/>
        </p:nvGrpSpPr>
        <p:grpSpPr>
          <a:xfrm>
            <a:off x="2078652" y="4268073"/>
            <a:ext cx="1330522" cy="1395543"/>
            <a:chOff x="2078652" y="4034574"/>
            <a:chExt cx="1330522" cy="1395543"/>
          </a:xfrm>
        </p:grpSpPr>
        <p:sp>
          <p:nvSpPr>
            <p:cNvPr id="13" name="Google Shape;290;p10">
              <a:extLst>
                <a:ext uri="{FF2B5EF4-FFF2-40B4-BE49-F238E27FC236}">
                  <a16:creationId xmlns:a16="http://schemas.microsoft.com/office/drawing/2014/main" id="{CFB06BC7-D0AD-46F7-8634-68950F5B6FD6}"/>
                </a:ext>
              </a:extLst>
            </p:cNvPr>
            <p:cNvSpPr/>
            <p:nvPr/>
          </p:nvSpPr>
          <p:spPr>
            <a:xfrm>
              <a:off x="2078652" y="4034574"/>
              <a:ext cx="1330522" cy="1395543"/>
            </a:xfrm>
            <a:prstGeom prst="roundRect">
              <a:avLst>
                <a:gd name="adj" fmla="val 2077"/>
              </a:avLst>
            </a:prstGeom>
            <a:solidFill>
              <a:srgbClr val="FFF2CC"/>
            </a:solidFill>
            <a:ln w="19050" cap="flat" cmpd="sng">
              <a:solidFill>
                <a:srgbClr val="FFD2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zh-TW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Ball Position Extraction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93;p10">
              <a:extLst>
                <a:ext uri="{FF2B5EF4-FFF2-40B4-BE49-F238E27FC236}">
                  <a16:creationId xmlns:a16="http://schemas.microsoft.com/office/drawing/2014/main" id="{BEDDF996-4DFE-4916-9588-52103A484C78}"/>
                </a:ext>
              </a:extLst>
            </p:cNvPr>
            <p:cNvSpPr/>
            <p:nvPr/>
          </p:nvSpPr>
          <p:spPr>
            <a:xfrm>
              <a:off x="2177858" y="4250789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Using YOLOv7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295;p10">
            <a:extLst>
              <a:ext uri="{FF2B5EF4-FFF2-40B4-BE49-F238E27FC236}">
                <a16:creationId xmlns:a16="http://schemas.microsoft.com/office/drawing/2014/main" id="{49EEEBA3-8D77-4A09-BE64-AD05285FDB36}"/>
              </a:ext>
            </a:extLst>
          </p:cNvPr>
          <p:cNvSpPr/>
          <p:nvPr/>
        </p:nvSpPr>
        <p:spPr>
          <a:xfrm>
            <a:off x="3799614" y="4350557"/>
            <a:ext cx="1410291" cy="1241130"/>
          </a:xfrm>
          <a:prstGeom prst="roundRect">
            <a:avLst>
              <a:gd name="adj" fmla="val 10626"/>
            </a:avLst>
          </a:prstGeom>
          <a:solidFill>
            <a:srgbClr val="CCE4EE"/>
          </a:solidFill>
          <a:ln w="19050" cap="flat" cmpd="sng">
            <a:solidFill>
              <a:srgbClr val="8FCAE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Ball Trajectory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287;p10">
            <a:extLst>
              <a:ext uri="{FF2B5EF4-FFF2-40B4-BE49-F238E27FC236}">
                <a16:creationId xmlns:a16="http://schemas.microsoft.com/office/drawing/2014/main" id="{F0715F37-76E2-4EA3-A8EB-17C09C432CE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209905" y="4971122"/>
            <a:ext cx="38288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Google Shape;287;p10">
            <a:extLst>
              <a:ext uri="{FF2B5EF4-FFF2-40B4-BE49-F238E27FC236}">
                <a16:creationId xmlns:a16="http://schemas.microsoft.com/office/drawing/2014/main" id="{2434490A-4A2D-4C93-A13C-28FB922978EE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054194" y="4969071"/>
            <a:ext cx="39674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ABAF067-B958-4AAE-87FC-2E13434E0FE9}"/>
              </a:ext>
            </a:extLst>
          </p:cNvPr>
          <p:cNvGrpSpPr/>
          <p:nvPr/>
        </p:nvGrpSpPr>
        <p:grpSpPr>
          <a:xfrm>
            <a:off x="5592786" y="4255480"/>
            <a:ext cx="1475268" cy="2474285"/>
            <a:chOff x="6399956" y="3139219"/>
            <a:chExt cx="1475268" cy="2474285"/>
          </a:xfrm>
        </p:grpSpPr>
        <p:sp>
          <p:nvSpPr>
            <p:cNvPr id="20" name="Google Shape;293;p10">
              <a:extLst>
                <a:ext uri="{FF2B5EF4-FFF2-40B4-BE49-F238E27FC236}">
                  <a16:creationId xmlns:a16="http://schemas.microsoft.com/office/drawing/2014/main" id="{0290F560-FACB-4446-A5CF-D39DDA7FF5B3}"/>
                </a:ext>
              </a:extLst>
            </p:cNvPr>
            <p:cNvSpPr/>
            <p:nvPr/>
          </p:nvSpPr>
          <p:spPr>
            <a:xfrm>
              <a:off x="6399956" y="3139219"/>
              <a:ext cx="1475268" cy="2474285"/>
            </a:xfrm>
            <a:prstGeom prst="roundRect">
              <a:avLst>
                <a:gd name="adj" fmla="val 10626"/>
              </a:avLst>
            </a:prstGeom>
            <a:solidFill>
              <a:srgbClr val="E2F0D9"/>
            </a:solidFill>
            <a:ln w="19050" cap="flat" cmpd="sng">
              <a:solidFill>
                <a:srgbClr val="8EAE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b="1" dirty="0"/>
                <a:t>Trajectory Analysis</a:t>
              </a:r>
            </a:p>
          </p:txBody>
        </p:sp>
        <p:sp>
          <p:nvSpPr>
            <p:cNvPr id="21" name="Google Shape;293;p10">
              <a:extLst>
                <a:ext uri="{FF2B5EF4-FFF2-40B4-BE49-F238E27FC236}">
                  <a16:creationId xmlns:a16="http://schemas.microsoft.com/office/drawing/2014/main" id="{B186186C-F7F6-4280-B8AF-787C04ED5940}"/>
                </a:ext>
              </a:extLst>
            </p:cNvPr>
            <p:cNvSpPr/>
            <p:nvPr/>
          </p:nvSpPr>
          <p:spPr>
            <a:xfrm>
              <a:off x="6572812" y="374585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Side Errors</a:t>
              </a:r>
            </a:p>
          </p:txBody>
        </p:sp>
        <p:sp>
          <p:nvSpPr>
            <p:cNvPr id="22" name="Google Shape;293;p10">
              <a:extLst>
                <a:ext uri="{FF2B5EF4-FFF2-40B4-BE49-F238E27FC236}">
                  <a16:creationId xmlns:a16="http://schemas.microsoft.com/office/drawing/2014/main" id="{F4F7B252-55B0-448F-B185-335FB06EAF09}"/>
                </a:ext>
              </a:extLst>
            </p:cNvPr>
            <p:cNvSpPr/>
            <p:nvPr/>
          </p:nvSpPr>
          <p:spPr>
            <a:xfrm>
              <a:off x="6572812" y="422399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Misses</a:t>
              </a:r>
            </a:p>
          </p:txBody>
        </p:sp>
        <p:sp>
          <p:nvSpPr>
            <p:cNvPr id="23" name="Google Shape;293;p10">
              <a:extLst>
                <a:ext uri="{FF2B5EF4-FFF2-40B4-BE49-F238E27FC236}">
                  <a16:creationId xmlns:a16="http://schemas.microsoft.com/office/drawing/2014/main" id="{63B168B3-0B93-40FE-B28F-782BEE39669D}"/>
                </a:ext>
              </a:extLst>
            </p:cNvPr>
            <p:cNvSpPr/>
            <p:nvPr/>
          </p:nvSpPr>
          <p:spPr>
            <a:xfrm>
              <a:off x="6572812" y="4702133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 of </a:t>
              </a: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Bounds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93;p10">
              <a:extLst>
                <a:ext uri="{FF2B5EF4-FFF2-40B4-BE49-F238E27FC236}">
                  <a16:creationId xmlns:a16="http://schemas.microsoft.com/office/drawing/2014/main" id="{56F7731F-281D-4B25-9A45-052978EBF4D1}"/>
                </a:ext>
              </a:extLst>
            </p:cNvPr>
            <p:cNvSpPr/>
            <p:nvPr/>
          </p:nvSpPr>
          <p:spPr>
            <a:xfrm>
              <a:off x="6572812" y="326771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Valid Hits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" name="Google Shape;287;p10">
            <a:extLst>
              <a:ext uri="{FF2B5EF4-FFF2-40B4-BE49-F238E27FC236}">
                <a16:creationId xmlns:a16="http://schemas.microsoft.com/office/drawing/2014/main" id="{6175D6DE-DA46-4DE3-8E5B-17E46FAC195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409174" y="4965845"/>
            <a:ext cx="390440" cy="527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6" name="圖片 25">
            <a:extLst>
              <a:ext uri="{FF2B5EF4-FFF2-40B4-BE49-F238E27FC236}">
                <a16:creationId xmlns:a16="http://schemas.microsoft.com/office/drawing/2014/main" id="{F6D561B6-5628-4C6E-A5E2-06F19755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5" y="5439050"/>
            <a:ext cx="1364214" cy="76643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9F9326B-C3A1-4677-8125-525F481A1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r="1611"/>
          <a:stretch/>
        </p:blipFill>
        <p:spPr>
          <a:xfrm>
            <a:off x="7693983" y="5382397"/>
            <a:ext cx="667670" cy="1347368"/>
          </a:xfrm>
          <a:prstGeom prst="rect">
            <a:avLst/>
          </a:prstGeom>
        </p:spPr>
      </p:pic>
      <p:pic>
        <p:nvPicPr>
          <p:cNvPr id="28" name="內容版面配置區 9">
            <a:extLst>
              <a:ext uri="{FF2B5EF4-FFF2-40B4-BE49-F238E27FC236}">
                <a16:creationId xmlns:a16="http://schemas.microsoft.com/office/drawing/2014/main" id="{500D5086-C54F-480E-8FC6-C7CC92571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00" t="52533" r="51224" b="27157"/>
          <a:stretch/>
        </p:blipFill>
        <p:spPr>
          <a:xfrm>
            <a:off x="2174858" y="5690085"/>
            <a:ext cx="1126809" cy="1048559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0D2EE53-DC20-43A9-99B2-F7E3257FE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925" y="5731164"/>
            <a:ext cx="1861259" cy="741781"/>
          </a:xfrm>
          <a:prstGeom prst="rect">
            <a:avLst/>
          </a:prstGeom>
        </p:spPr>
      </p:pic>
      <p:sp>
        <p:nvSpPr>
          <p:cNvPr id="34" name="Google Shape;297;p10">
            <a:extLst>
              <a:ext uri="{FF2B5EF4-FFF2-40B4-BE49-F238E27FC236}">
                <a16:creationId xmlns:a16="http://schemas.microsoft.com/office/drawing/2014/main" id="{FBB783B6-0AC8-4AE8-B00B-E1B44A5F8BCF}"/>
              </a:ext>
            </a:extLst>
          </p:cNvPr>
          <p:cNvSpPr/>
          <p:nvPr/>
        </p:nvSpPr>
        <p:spPr>
          <a:xfrm>
            <a:off x="7450935" y="4617514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Output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2450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Calibri Light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22765</TotalTime>
  <Words>2113</Words>
  <Application>Microsoft Office PowerPoint</Application>
  <PresentationFormat>如螢幕大小 (4:3)</PresentationFormat>
  <Paragraphs>324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微軟正黑體</vt:lpstr>
      <vt:lpstr>Arial</vt:lpstr>
      <vt:lpstr>Calibri</vt:lpstr>
      <vt:lpstr>Calibri Light</vt:lpstr>
      <vt:lpstr>Cambria Math</vt:lpstr>
      <vt:lpstr>Office 佈景主題</vt:lpstr>
      <vt:lpstr>AI桌球即時自動計分系統之研究</vt:lpstr>
      <vt:lpstr>Outline</vt:lpstr>
      <vt:lpstr>Introduction</vt:lpstr>
      <vt:lpstr>The Role of Computer Vision and  AI in Sports Analysis</vt:lpstr>
      <vt:lpstr>Ball-Serving Machines  in Table Tennis Training</vt:lpstr>
      <vt:lpstr>Challenges in Multi-Ball Tracking </vt:lpstr>
      <vt:lpstr>Proposed Method</vt:lpstr>
      <vt:lpstr>Motivation of This Study</vt:lpstr>
      <vt:lpstr>Flowchart of Proposed Method</vt:lpstr>
      <vt:lpstr>Flowchart of Proposed Method</vt:lpstr>
      <vt:lpstr>Object Detection Model (1/2)</vt:lpstr>
      <vt:lpstr>Object Detection Model (2/2)</vt:lpstr>
      <vt:lpstr>Activation Function</vt:lpstr>
      <vt:lpstr>Sigmoid Linear Unit (SiLU)</vt:lpstr>
      <vt:lpstr>Bounding Box Loss Function</vt:lpstr>
      <vt:lpstr>Complete IoU (CIoU)</vt:lpstr>
      <vt:lpstr>Multi-Scale Feature Fusion Framework</vt:lpstr>
      <vt:lpstr>SPPCSPC Network</vt:lpstr>
      <vt:lpstr>Efficient Layer Aggregation Network</vt:lpstr>
      <vt:lpstr>Flowchart of Proposed Method</vt:lpstr>
      <vt:lpstr>Trajectory Management Mechanism</vt:lpstr>
      <vt:lpstr>Flowchart of Proposed Method</vt:lpstr>
      <vt:lpstr>Bounce Detection</vt:lpstr>
      <vt:lpstr>Bounce Coordinate Calculation</vt:lpstr>
      <vt:lpstr>Experimental Results</vt:lpstr>
      <vt:lpstr>Experimental Environment</vt:lpstr>
      <vt:lpstr>System Performance Evaluation</vt:lpstr>
      <vt:lpstr>Hit Classification and Scoring</vt:lpstr>
      <vt:lpstr>Conclusion and Future Work</vt:lpstr>
      <vt:lpstr>Conclusion and Future Work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智絜 康</dc:creator>
  <cp:lastModifiedBy>calvin huang</cp:lastModifiedBy>
  <cp:revision>587</cp:revision>
  <dcterms:created xsi:type="dcterms:W3CDTF">2023-07-29T16:51:27Z</dcterms:created>
  <dcterms:modified xsi:type="dcterms:W3CDTF">2025-05-20T06:15:53Z</dcterms:modified>
</cp:coreProperties>
</file>